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15"/>
  </p:notesMasterIdLst>
  <p:handoutMasterIdLst>
    <p:handoutMasterId r:id="rId16"/>
  </p:handoutMasterIdLst>
  <p:sldIdLst>
    <p:sldId id="580" r:id="rId3"/>
    <p:sldId id="581" r:id="rId4"/>
    <p:sldId id="597" r:id="rId5"/>
    <p:sldId id="598" r:id="rId6"/>
    <p:sldId id="616" r:id="rId7"/>
    <p:sldId id="614" r:id="rId8"/>
    <p:sldId id="615" r:id="rId9"/>
    <p:sldId id="618" r:id="rId10"/>
    <p:sldId id="608" r:id="rId11"/>
    <p:sldId id="619" r:id="rId12"/>
    <p:sldId id="620" r:id="rId13"/>
    <p:sldId id="607"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33" autoAdjust="0"/>
    <p:restoredTop sz="86429" autoAdjust="0"/>
  </p:normalViewPr>
  <p:slideViewPr>
    <p:cSldViewPr>
      <p:cViewPr>
        <p:scale>
          <a:sx n="75" d="100"/>
          <a:sy n="75" d="100"/>
        </p:scale>
        <p:origin x="-1944" y="-570"/>
      </p:cViewPr>
      <p:guideLst>
        <p:guide orient="horz" pos="2160"/>
        <p:guide pos="2880"/>
      </p:guideLst>
    </p:cSldViewPr>
  </p:slideViewPr>
  <p:outlineViewPr>
    <p:cViewPr>
      <p:scale>
        <a:sx n="33" d="100"/>
        <a:sy n="33" d="100"/>
      </p:scale>
      <p:origin x="0" y="544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755F121-4304-4805-9D23-F44F15A46214}" type="datetimeFigureOut">
              <a:rPr lang="en-GB" smtClean="0"/>
              <a:pPr/>
              <a:t>13/05/2015</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7791973-0BFB-4072-A0F0-85A469977925}" type="slidenum">
              <a:rPr lang="en-GB" smtClean="0"/>
              <a:pPr/>
              <a:t>‹#›</a:t>
            </a:fld>
            <a:endParaRPr lang="en-GB" dirty="0"/>
          </a:p>
        </p:txBody>
      </p:sp>
    </p:spTree>
    <p:extLst>
      <p:ext uri="{BB962C8B-B14F-4D97-AF65-F5344CB8AC3E}">
        <p14:creationId xmlns:p14="http://schemas.microsoft.com/office/powerpoint/2010/main" val="1096879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4B8CFE7-9BA1-455B-B67A-EA9D3771FA27}" type="datetimeFigureOut">
              <a:rPr lang="en-GB" smtClean="0"/>
              <a:pPr/>
              <a:t>13/05/2015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58F401C-7CAA-4C15-9E03-58ECA529A7B1}" type="slidenum">
              <a:rPr lang="en-GB" smtClean="0"/>
              <a:pPr/>
              <a:t>‹#›</a:t>
            </a:fld>
            <a:endParaRPr lang="en-GB" dirty="0"/>
          </a:p>
        </p:txBody>
      </p:sp>
    </p:spTree>
    <p:extLst>
      <p:ext uri="{BB962C8B-B14F-4D97-AF65-F5344CB8AC3E}">
        <p14:creationId xmlns:p14="http://schemas.microsoft.com/office/powerpoint/2010/main" val="231377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unnymoney.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olar-aid.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olar-aid.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SolarAid and SunnyMoney work together to bring solar lights</a:t>
            </a:r>
            <a:r>
              <a:rPr lang="en-GB" baseline="0" dirty="0" smtClean="0"/>
              <a:t> to the most rural parts of Africa.</a:t>
            </a:r>
            <a:br>
              <a:rPr lang="en-GB" baseline="0" dirty="0" smtClean="0"/>
            </a:br>
            <a:r>
              <a:rPr lang="en-GB" baseline="0" dirty="0" smtClean="0"/>
              <a:t/>
            </a:r>
            <a:br>
              <a:rPr lang="en-GB" baseline="0" dirty="0" smtClean="0"/>
            </a:br>
            <a:r>
              <a:rPr lang="en-GB" sz="1200" b="0" i="0" kern="1200" dirty="0" smtClean="0">
                <a:solidFill>
                  <a:schemeClr val="tx1"/>
                </a:solidFill>
                <a:effectLst/>
                <a:latin typeface="+mn-lt"/>
                <a:ea typeface="+mn-ea"/>
                <a:cs typeface="+mn-cs"/>
              </a:rPr>
              <a:t>598 million people in Africa alone have no access to electricity. Without electricity families have no clean source of light, leaving millions to rely on expensive and dangerous alternatives. Many use homemade kerosene lamps which are a poor source of light; they emit toxic black smoke, eat up to 15% of a family’s income and are extremely hazardous. Children can’t study at night, the working day ends prematurely and indoor air pollution presents a serious health hazard.</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This</a:t>
            </a:r>
            <a:r>
              <a:rPr lang="en-GB" sz="1200" b="0" i="0" kern="1200" baseline="0" dirty="0" smtClean="0">
                <a:solidFill>
                  <a:schemeClr val="tx1"/>
                </a:solidFill>
                <a:effectLst/>
                <a:latin typeface="+mn-lt"/>
                <a:ea typeface="+mn-ea"/>
                <a:cs typeface="+mn-cs"/>
              </a:rPr>
              <a:t> video is fantastic for showcasing what SolarAid does: https://www.youtube.com/watch?v=YmwQEIPV2Y8 (hyperlink on slide) </a:t>
            </a:r>
            <a:endParaRPr lang="en-GB" dirty="0"/>
          </a:p>
        </p:txBody>
      </p:sp>
      <p:sp>
        <p:nvSpPr>
          <p:cNvPr id="4" name="Slide Number Placeholder 3"/>
          <p:cNvSpPr>
            <a:spLocks noGrp="1"/>
          </p:cNvSpPr>
          <p:nvPr>
            <p:ph type="sldNum" sz="quarter" idx="10"/>
          </p:nvPr>
        </p:nvSpPr>
        <p:spPr/>
        <p:txBody>
          <a:bodyPr/>
          <a:lstStyle/>
          <a:p>
            <a:fld id="{158F401C-7CAA-4C15-9E03-58ECA529A7B1}" type="slidenum">
              <a:rPr lang="en-GB" smtClean="0"/>
              <a:pPr/>
              <a:t>1</a:t>
            </a:fld>
            <a:endParaRPr lang="en-GB" dirty="0"/>
          </a:p>
        </p:txBody>
      </p:sp>
    </p:spTree>
    <p:extLst>
      <p:ext uri="{BB962C8B-B14F-4D97-AF65-F5344CB8AC3E}">
        <p14:creationId xmlns:p14="http://schemas.microsoft.com/office/powerpoint/2010/main" val="389689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impact of selling 1.7 million</a:t>
            </a:r>
            <a:r>
              <a:rPr lang="en-GB" baseline="0" dirty="0" smtClean="0"/>
              <a:t> solar lights is just remarkable in Africa. Look at the statistics!</a:t>
            </a:r>
            <a:br>
              <a:rPr lang="en-GB" baseline="0" dirty="0" smtClean="0"/>
            </a:br>
            <a:r>
              <a:rPr lang="en-GB" baseline="0" dirty="0" smtClean="0"/>
              <a:t/>
            </a:r>
            <a:br>
              <a:rPr lang="en-GB" baseline="0" dirty="0" smtClean="0"/>
            </a:br>
            <a:r>
              <a:rPr lang="en-GB" sz="1200" b="1" i="0" kern="1200" dirty="0" smtClean="0">
                <a:solidFill>
                  <a:schemeClr val="tx1"/>
                </a:solidFill>
                <a:effectLst/>
                <a:latin typeface="+mn-lt"/>
                <a:ea typeface="+mn-ea"/>
                <a:cs typeface="+mn-cs"/>
              </a:rPr>
              <a:t>You can help to Light the Way</a:t>
            </a:r>
            <a:br>
              <a:rPr lang="en-GB" sz="1200" b="1" i="0" kern="1200" dirty="0" smtClean="0">
                <a:solidFill>
                  <a:schemeClr val="tx1"/>
                </a:solidFill>
                <a:effectLst/>
                <a:latin typeface="+mn-lt"/>
                <a:ea typeface="+mn-ea"/>
                <a:cs typeface="+mn-cs"/>
              </a:rPr>
            </a:br>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SolarAid is calling for everyone, young, old, rich, poor - from the CEOs of multinationals to school children in Africa - to join the solar movement. Everyone can play a part in a cleaner future. </a:t>
            </a:r>
          </a:p>
          <a:p>
            <a:r>
              <a:rPr lang="en-GB" sz="1200" b="0" i="0" kern="1200" dirty="0" smtClean="0">
                <a:solidFill>
                  <a:schemeClr val="tx1"/>
                </a:solidFill>
                <a:effectLst/>
                <a:latin typeface="+mn-lt"/>
                <a:ea typeface="+mn-ea"/>
                <a:cs typeface="+mn-cs"/>
              </a:rPr>
              <a:t>From our customers in Africa creating demand through word of mouth, to our amazing supporters spreading news of our work via social media. This is a movement we can all get involved in.</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GIIRS Ratings are the gold standard for impact measurement in impact investing. They are rigorous, comprehensive, and comparable ratings of a company or a fund's social and environmental impact.</a:t>
            </a:r>
          </a:p>
          <a:p>
            <a:endParaRPr lang="en-GB" dirty="0"/>
          </a:p>
        </p:txBody>
      </p:sp>
      <p:sp>
        <p:nvSpPr>
          <p:cNvPr id="4" name="Slide Number Placeholder 3"/>
          <p:cNvSpPr>
            <a:spLocks noGrp="1"/>
          </p:cNvSpPr>
          <p:nvPr>
            <p:ph type="sldNum" sz="quarter" idx="10"/>
          </p:nvPr>
        </p:nvSpPr>
        <p:spPr/>
        <p:txBody>
          <a:bodyPr/>
          <a:lstStyle/>
          <a:p>
            <a:fld id="{158F401C-7CAA-4C15-9E03-58ECA529A7B1}" type="slidenum">
              <a:rPr lang="en-GB" smtClean="0"/>
              <a:pPr/>
              <a:t>10</a:t>
            </a:fld>
            <a:endParaRPr lang="en-GB" dirty="0"/>
          </a:p>
        </p:txBody>
      </p:sp>
    </p:spTree>
    <p:extLst>
      <p:ext uri="{BB962C8B-B14F-4D97-AF65-F5344CB8AC3E}">
        <p14:creationId xmlns:p14="http://schemas.microsoft.com/office/powerpoint/2010/main" val="104189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SunnyMoney works</a:t>
            </a:r>
            <a:r>
              <a:rPr lang="en-GB" baseline="0" dirty="0" smtClean="0"/>
              <a:t> in Kenya, Malawi, Tanzania, Zambia and has recently moved into Uganda</a:t>
            </a:r>
            <a:r>
              <a:rPr lang="en-GB" baseline="0" smtClean="0"/>
              <a:t>. </a:t>
            </a:r>
            <a:endParaRPr lang="en-GB" baseline="0" dirty="0" smtClean="0"/>
          </a:p>
        </p:txBody>
      </p:sp>
      <p:sp>
        <p:nvSpPr>
          <p:cNvPr id="4" name="Slide Number Placeholder 3"/>
          <p:cNvSpPr>
            <a:spLocks noGrp="1"/>
          </p:cNvSpPr>
          <p:nvPr>
            <p:ph type="sldNum" sz="quarter" idx="10"/>
          </p:nvPr>
        </p:nvSpPr>
        <p:spPr/>
        <p:txBody>
          <a:bodyPr/>
          <a:lstStyle/>
          <a:p>
            <a:fld id="{158F401C-7CAA-4C15-9E03-58ECA529A7B1}" type="slidenum">
              <a:rPr lang="en-GB" smtClean="0"/>
              <a:pPr/>
              <a:t>11</a:t>
            </a:fld>
            <a:endParaRPr lang="en-GB" dirty="0"/>
          </a:p>
        </p:txBody>
      </p:sp>
    </p:spTree>
    <p:extLst>
      <p:ext uri="{BB962C8B-B14F-4D97-AF65-F5344CB8AC3E}">
        <p14:creationId xmlns:p14="http://schemas.microsoft.com/office/powerpoint/2010/main" val="495762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a:spcBef>
                <a:spcPts val="0"/>
              </a:spcBef>
              <a:buNone/>
            </a:pPr>
            <a:r>
              <a:rPr lang="en-GB" baseline="0" dirty="0" smtClean="0"/>
              <a:t>SolarAid made this video to say thank you to all those who helped us reach a million solar lights in Africa: https://www.youtube.com/watch?v=1rjZGcEnMDU</a:t>
            </a:r>
          </a:p>
          <a:p>
            <a:pPr>
              <a:spcBef>
                <a:spcPts val="0"/>
              </a:spcBef>
              <a:buNone/>
            </a:pPr>
            <a:endParaRPr lang="en-GB" baseline="0" dirty="0" smtClean="0"/>
          </a:p>
          <a:p>
            <a:pPr>
              <a:spcBef>
                <a:spcPts val="0"/>
              </a:spcBef>
              <a:buNone/>
            </a:pPr>
            <a:r>
              <a:rPr lang="en-GB" baseline="0" dirty="0" smtClean="0"/>
              <a:t>Though we have now reached 1.7 million we still love this video</a:t>
            </a:r>
            <a:endParaRPr dirty="0"/>
          </a:p>
        </p:txBody>
      </p:sp>
      <p:sp>
        <p:nvSpPr>
          <p:cNvPr id="232" name="Shape 23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SolarAid aims to eradicate the kerosene lamp by bringing solar light to millions of people in rural parts of Africa. </a:t>
            </a:r>
          </a:p>
          <a:p>
            <a:endParaRPr lang="en-GB" baseline="0" dirty="0" smtClean="0"/>
          </a:p>
          <a:p>
            <a:r>
              <a:rPr lang="en-GB" baseline="0" dirty="0" smtClean="0"/>
              <a:t>They have a BHAG (Big Hairy Audacious Goal) to help them do this. It helps them to keep a clear focus of the work that needs to be done. </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58F401C-7CAA-4C15-9E03-58ECA529A7B1}" type="slidenum">
              <a:rPr lang="en-GB" smtClean="0"/>
              <a:pPr/>
              <a:t>2</a:t>
            </a:fld>
            <a:endParaRPr lang="en-GB" dirty="0"/>
          </a:p>
        </p:txBody>
      </p:sp>
    </p:spTree>
    <p:extLst>
      <p:ext uri="{BB962C8B-B14F-4D97-AF65-F5344CB8AC3E}">
        <p14:creationId xmlns:p14="http://schemas.microsoft.com/office/powerpoint/2010/main" val="250776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People spend on average </a:t>
            </a:r>
            <a:r>
              <a:rPr lang="en-GB" baseline="0" dirty="0" smtClean="0"/>
              <a:t>15% of their annual income on kerosene for light</a:t>
            </a:r>
          </a:p>
          <a:p>
            <a:r>
              <a:rPr lang="en-GB" baseline="0" dirty="0" smtClean="0"/>
              <a:t/>
            </a:r>
            <a:br>
              <a:rPr lang="en-GB" baseline="0" dirty="0" smtClean="0"/>
            </a:br>
            <a:r>
              <a:rPr lang="en-GB" baseline="0" dirty="0" smtClean="0"/>
              <a:t>More people get seriously ill or have accidents from indoor air pollution than malaria.</a:t>
            </a:r>
          </a:p>
          <a:p>
            <a:r>
              <a:rPr lang="en-GB" baseline="0" dirty="0" smtClean="0"/>
              <a:t/>
            </a:r>
            <a:br>
              <a:rPr lang="en-GB" baseline="0" dirty="0" smtClean="0"/>
            </a:br>
            <a:r>
              <a:rPr lang="en-GB" baseline="0" dirty="0" smtClean="0"/>
              <a:t>Kerosene does not allow for students to study in safety after 6pm. Countries near equator get dark by 6pm.</a:t>
            </a:r>
          </a:p>
          <a:p>
            <a:endParaRPr lang="en-GB" baseline="0" dirty="0" smtClean="0"/>
          </a:p>
        </p:txBody>
      </p:sp>
      <p:sp>
        <p:nvSpPr>
          <p:cNvPr id="4" name="Slide Number Placeholder 3"/>
          <p:cNvSpPr>
            <a:spLocks noGrp="1"/>
          </p:cNvSpPr>
          <p:nvPr>
            <p:ph type="sldNum" sz="quarter" idx="10"/>
          </p:nvPr>
        </p:nvSpPr>
        <p:spPr/>
        <p:txBody>
          <a:bodyPr/>
          <a:lstStyle/>
          <a:p>
            <a:fld id="{158F401C-7CAA-4C15-9E03-58ECA529A7B1}" type="slidenum">
              <a:rPr lang="en-GB" smtClean="0"/>
              <a:pPr/>
              <a:t>3</a:t>
            </a:fld>
            <a:endParaRPr lang="en-GB" dirty="0"/>
          </a:p>
        </p:txBody>
      </p:sp>
    </p:spTree>
    <p:extLst>
      <p:ext uri="{BB962C8B-B14F-4D97-AF65-F5344CB8AC3E}">
        <p14:creationId xmlns:p14="http://schemas.microsoft.com/office/powerpoint/2010/main" val="357057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solar light that</a:t>
            </a:r>
            <a:r>
              <a:rPr lang="en-GB" baseline="0" dirty="0" smtClean="0"/>
              <a:t> gets into the hands of one family, changes the lives of 4 people. </a:t>
            </a:r>
          </a:p>
          <a:p>
            <a:endParaRPr lang="en-GB" baseline="0" dirty="0" smtClean="0"/>
          </a:p>
          <a:p>
            <a:r>
              <a:rPr lang="en-GB" sz="1200" b="0" i="0" kern="1200" dirty="0" smtClean="0">
                <a:solidFill>
                  <a:schemeClr val="tx1"/>
                </a:solidFill>
                <a:effectLst/>
                <a:latin typeface="+mn-lt"/>
                <a:ea typeface="+mn-ea"/>
                <a:cs typeface="+mn-cs"/>
              </a:rPr>
              <a:t>Solar light customers tell us that investing in a solar light saves money, improves health, makes their homes safer and helps children study at night. </a:t>
            </a:r>
          </a:p>
          <a:p>
            <a:r>
              <a:rPr lang="en-GB" sz="1200" b="0" i="0" kern="1200" dirty="0" smtClean="0">
                <a:solidFill>
                  <a:schemeClr val="tx1"/>
                </a:solidFill>
                <a:effectLst/>
                <a:latin typeface="+mn-lt"/>
                <a:ea typeface="+mn-ea"/>
                <a:cs typeface="+mn-cs"/>
              </a:rPr>
              <a:t>Each solar light shining also means one less kerosene lamp, saving around 200kg of carbon dioxide per year.</a:t>
            </a:r>
            <a:endParaRPr lang="en-GB" dirty="0"/>
          </a:p>
        </p:txBody>
      </p:sp>
      <p:sp>
        <p:nvSpPr>
          <p:cNvPr id="4" name="Slide Number Placeholder 3"/>
          <p:cNvSpPr>
            <a:spLocks noGrp="1"/>
          </p:cNvSpPr>
          <p:nvPr>
            <p:ph type="sldNum" sz="quarter" idx="10"/>
          </p:nvPr>
        </p:nvSpPr>
        <p:spPr/>
        <p:txBody>
          <a:bodyPr/>
          <a:lstStyle/>
          <a:p>
            <a:fld id="{158F401C-7CAA-4C15-9E03-58ECA529A7B1}" type="slidenum">
              <a:rPr lang="en-GB" smtClean="0"/>
              <a:pPr/>
              <a:t>4</a:t>
            </a:fld>
            <a:endParaRPr lang="en-GB" dirty="0"/>
          </a:p>
        </p:txBody>
      </p:sp>
    </p:spTree>
    <p:extLst>
      <p:ext uri="{BB962C8B-B14F-4D97-AF65-F5344CB8AC3E}">
        <p14:creationId xmlns:p14="http://schemas.microsoft.com/office/powerpoint/2010/main" val="36635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We operate both as a charity and a social enterprise.</a:t>
            </a:r>
            <a:r>
              <a:rPr lang="en-GB" b="0" baseline="0" dirty="0" smtClean="0"/>
              <a:t> We fundraise through the charity SolarAid and sell and distribute solar lights through SunnyMoney. </a:t>
            </a:r>
          </a:p>
          <a:p>
            <a:endParaRPr lang="en-GB" b="0" baseline="0" dirty="0" smtClean="0"/>
          </a:p>
          <a:p>
            <a:r>
              <a:rPr lang="en-GB" b="0" baseline="0" dirty="0" smtClean="0"/>
              <a:t>We need money to get to the rural areas and set up a sustainable market for a product that isn’t widely available. </a:t>
            </a:r>
            <a:endParaRPr lang="en-GB" b="0" dirty="0"/>
          </a:p>
        </p:txBody>
      </p:sp>
      <p:sp>
        <p:nvSpPr>
          <p:cNvPr id="4" name="Slide Number Placeholder 3"/>
          <p:cNvSpPr>
            <a:spLocks noGrp="1"/>
          </p:cNvSpPr>
          <p:nvPr>
            <p:ph type="sldNum" sz="quarter" idx="10"/>
          </p:nvPr>
        </p:nvSpPr>
        <p:spPr/>
        <p:txBody>
          <a:bodyPr/>
          <a:lstStyle/>
          <a:p>
            <a:fld id="{158F401C-7CAA-4C15-9E03-58ECA529A7B1}" type="slidenum">
              <a:rPr lang="en-GB" smtClean="0"/>
              <a:pPr/>
              <a:t>5</a:t>
            </a:fld>
            <a:endParaRPr lang="en-GB" dirty="0"/>
          </a:p>
        </p:txBody>
      </p:sp>
    </p:spTree>
    <p:extLst>
      <p:ext uri="{BB962C8B-B14F-4D97-AF65-F5344CB8AC3E}">
        <p14:creationId xmlns:p14="http://schemas.microsoft.com/office/powerpoint/2010/main" val="148669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We believe that universal access to renewable energy is the best way to alleviate poverty. And the best way to ensure universal access is through a unique mix of business and innovation.</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So in 2006 we set-up a social enterprise,</a:t>
            </a:r>
            <a:r>
              <a:rPr lang="en-GB" sz="1200" b="0" i="0" kern="1200" baseline="0" dirty="0" smtClean="0">
                <a:solidFill>
                  <a:schemeClr val="tx1"/>
                </a:solidFill>
                <a:effectLst/>
                <a:latin typeface="+mn-lt"/>
                <a:ea typeface="+mn-ea"/>
                <a:cs typeface="+mn-cs"/>
              </a:rPr>
              <a:t> </a:t>
            </a:r>
            <a:r>
              <a:rPr lang="en-GB" sz="1200" b="1" i="0" u="none" strike="noStrike" kern="1200" dirty="0" smtClean="0">
                <a:solidFill>
                  <a:schemeClr val="tx1"/>
                </a:solidFill>
                <a:effectLst/>
                <a:latin typeface="+mn-lt"/>
                <a:ea typeface="+mn-ea"/>
                <a:cs typeface="+mn-cs"/>
                <a:hlinkClick r:id="rId3"/>
              </a:rPr>
              <a:t>SunnyMoney</a:t>
            </a:r>
            <a:r>
              <a:rPr lang="en-GB" sz="1200" b="0" i="0" kern="1200" dirty="0" smtClean="0">
                <a:solidFill>
                  <a:schemeClr val="tx1"/>
                </a:solidFill>
                <a:effectLst/>
                <a:latin typeface="+mn-lt"/>
                <a:ea typeface="+mn-ea"/>
                <a:cs typeface="+mn-cs"/>
              </a:rPr>
              <a:t>, who are now the leading seller of solar lights in Africa. </a:t>
            </a:r>
            <a:r>
              <a:rPr lang="en-GB" sz="1200" b="1" i="0" u="none" strike="noStrike" kern="1200" dirty="0" smtClean="0">
                <a:solidFill>
                  <a:schemeClr val="tx1"/>
                </a:solidFill>
                <a:effectLst/>
                <a:latin typeface="+mn-lt"/>
                <a:ea typeface="+mn-ea"/>
                <a:cs typeface="+mn-cs"/>
                <a:hlinkClick r:id="rId3"/>
              </a:rPr>
              <a:t>SunnyMoney</a:t>
            </a:r>
            <a:r>
              <a:rPr lang="en-GB" sz="1200" b="0" i="0" kern="1200" dirty="0" smtClean="0">
                <a:solidFill>
                  <a:schemeClr val="tx1"/>
                </a:solidFill>
                <a:effectLst/>
                <a:latin typeface="+mn-lt"/>
                <a:ea typeface="+mn-ea"/>
                <a:cs typeface="+mn-cs"/>
              </a:rPr>
              <a:t> are selling lights fast, they are helping build sustainable markets, they are creating jobs and they are ensuring money stays in the local economy. To put it simply, they are the reason why we have created a brave and ambitious goal; to eradicate the kerosene lamp from Africa by 2020.</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But that’s only part of the picture. We’re also helping to create innovative solutions such as pay-as-you-go solar, we’re undertaking large-scale research projects and sharing our knowledge and expertise with partners and like-minded organisations. We know we can’t eradicate the kerosene lamp on our own; so we’re building an alliance, we’re creating a movement.</a:t>
            </a:r>
          </a:p>
          <a:p>
            <a:endParaRPr lang="en-GB" dirty="0"/>
          </a:p>
        </p:txBody>
      </p:sp>
      <p:sp>
        <p:nvSpPr>
          <p:cNvPr id="4" name="Slide Number Placeholder 3"/>
          <p:cNvSpPr>
            <a:spLocks noGrp="1"/>
          </p:cNvSpPr>
          <p:nvPr>
            <p:ph type="sldNum" sz="quarter" idx="10"/>
          </p:nvPr>
        </p:nvSpPr>
        <p:spPr/>
        <p:txBody>
          <a:bodyPr/>
          <a:lstStyle/>
          <a:p>
            <a:fld id="{158F401C-7CAA-4C15-9E03-58ECA529A7B1}" type="slidenum">
              <a:rPr lang="en-GB" smtClean="0"/>
              <a:pPr/>
              <a:t>6</a:t>
            </a:fld>
            <a:endParaRPr lang="en-GB" dirty="0"/>
          </a:p>
        </p:txBody>
      </p:sp>
    </p:spTree>
    <p:extLst>
      <p:ext uri="{BB962C8B-B14F-4D97-AF65-F5344CB8AC3E}">
        <p14:creationId xmlns:p14="http://schemas.microsoft.com/office/powerpoint/2010/main" val="226725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dk1"/>
              </a:buClr>
              <a:buSzPct val="97916"/>
              <a:buFontTx/>
              <a:buNone/>
              <a:tabLst/>
              <a:defRPr/>
            </a:pPr>
            <a:r>
              <a:rPr lang="en-GB" sz="1200" b="0" i="0" kern="1200" dirty="0" err="1" smtClean="0">
                <a:solidFill>
                  <a:schemeClr val="tx1"/>
                </a:solidFill>
                <a:effectLst/>
                <a:latin typeface="+mn-lt"/>
                <a:ea typeface="+mn-ea"/>
                <a:cs typeface="+mn-cs"/>
              </a:rPr>
              <a:t>SunnyMoney’s</a:t>
            </a:r>
            <a:r>
              <a:rPr lang="en-GB" sz="1200" b="0" i="0" kern="1200" dirty="0" smtClean="0">
                <a:solidFill>
                  <a:schemeClr val="tx1"/>
                </a:solidFill>
                <a:effectLst/>
                <a:latin typeface="+mn-lt"/>
                <a:ea typeface="+mn-ea"/>
                <a:cs typeface="+mn-cs"/>
              </a:rPr>
              <a:t> unique </a:t>
            </a:r>
            <a:r>
              <a:rPr lang="en-GB" sz="1200" b="1" i="0" kern="1200" dirty="0" smtClean="0">
                <a:solidFill>
                  <a:schemeClr val="tx1"/>
                </a:solidFill>
                <a:effectLst/>
                <a:latin typeface="+mn-lt"/>
                <a:ea typeface="+mn-ea"/>
                <a:cs typeface="+mn-cs"/>
              </a:rPr>
              <a:t>community distribution model</a:t>
            </a:r>
            <a:r>
              <a:rPr lang="en-GB" sz="1200" b="0" i="0" kern="1200" dirty="0" smtClean="0">
                <a:solidFill>
                  <a:schemeClr val="tx1"/>
                </a:solidFill>
                <a:effectLst/>
                <a:latin typeface="+mn-lt"/>
                <a:ea typeface="+mn-ea"/>
                <a:cs typeface="+mn-cs"/>
              </a:rPr>
              <a:t> uses teachers to raise trust and build awareness of solar. Each light shining in the night attracts neighbours and as word spreads the demand for solar lights grows.</a:t>
            </a:r>
          </a:p>
          <a:p>
            <a:pPr marL="0" marR="0" lvl="0" indent="0" algn="l" rtl="0">
              <a:lnSpc>
                <a:spcPct val="80000"/>
              </a:lnSpc>
              <a:spcBef>
                <a:spcPts val="0"/>
              </a:spcBef>
              <a:buClr>
                <a:schemeClr val="dk1"/>
              </a:buClr>
              <a:buSzPct val="97916"/>
              <a:buNone/>
            </a:pPr>
            <a:endParaRPr dirty="0"/>
          </a:p>
        </p:txBody>
      </p:sp>
      <p:sp>
        <p:nvSpPr>
          <p:cNvPr id="232" name="Shape 23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This sparks the market conditions required for local </a:t>
            </a:r>
            <a:r>
              <a:rPr lang="en-GB" sz="1200" b="1" i="0" kern="1200" dirty="0" smtClean="0">
                <a:solidFill>
                  <a:schemeClr val="tx1"/>
                </a:solidFill>
                <a:effectLst/>
                <a:latin typeface="+mn-lt"/>
                <a:ea typeface="+mn-ea"/>
                <a:cs typeface="+mn-cs"/>
              </a:rPr>
              <a:t>shops</a:t>
            </a:r>
            <a:r>
              <a:rPr lang="en-GB" sz="1200" b="0" i="0" kern="1200" dirty="0" smtClean="0">
                <a:solidFill>
                  <a:schemeClr val="tx1"/>
                </a:solidFill>
                <a:effectLst/>
                <a:latin typeface="+mn-lt"/>
                <a:ea typeface="+mn-ea"/>
                <a:cs typeface="+mn-cs"/>
              </a:rPr>
              <a:t> and independent </a:t>
            </a:r>
            <a:r>
              <a:rPr lang="en-GB" sz="1200" b="1" i="0" kern="1200" dirty="0" smtClean="0">
                <a:solidFill>
                  <a:schemeClr val="tx1"/>
                </a:solidFill>
                <a:effectLst/>
                <a:latin typeface="+mn-lt"/>
                <a:ea typeface="+mn-ea"/>
                <a:cs typeface="+mn-cs"/>
              </a:rPr>
              <a:t>agents </a:t>
            </a:r>
            <a:r>
              <a:rPr lang="en-GB" sz="1200" b="0" i="0" kern="1200" dirty="0" smtClean="0">
                <a:solidFill>
                  <a:schemeClr val="tx1"/>
                </a:solidFill>
                <a:effectLst/>
                <a:latin typeface="+mn-lt"/>
                <a:ea typeface="+mn-ea"/>
                <a:cs typeface="+mn-cs"/>
              </a:rPr>
              <a:t>to be able to sell a range of solar lights profitably within their community so that solar lights become available for people to purchase all year round. </a:t>
            </a:r>
            <a:r>
              <a:rPr lang="en-GB" sz="1200" b="1" i="0" u="none" strike="noStrike" kern="1200" dirty="0" smtClean="0">
                <a:solidFill>
                  <a:schemeClr val="tx1"/>
                </a:solidFill>
                <a:effectLst/>
                <a:latin typeface="+mn-lt"/>
                <a:ea typeface="+mn-ea"/>
                <a:cs typeface="+mn-cs"/>
                <a:hlinkClick r:id="rId3"/>
              </a:rPr>
              <a:t>SunnyMoney</a:t>
            </a:r>
            <a:r>
              <a:rPr lang="en-GB" sz="1200" b="0" i="0" kern="1200" dirty="0" smtClean="0">
                <a:solidFill>
                  <a:schemeClr val="tx1"/>
                </a:solidFill>
                <a:effectLst/>
                <a:latin typeface="+mn-lt"/>
                <a:ea typeface="+mn-ea"/>
                <a:cs typeface="+mn-cs"/>
              </a:rPr>
              <a:t> supports these local entrepreneurs by providing marketing campaigns, training and shipping of products.</a:t>
            </a:r>
          </a:p>
          <a:p>
            <a:endParaRPr lang="en-GB" dirty="0"/>
          </a:p>
        </p:txBody>
      </p:sp>
      <p:sp>
        <p:nvSpPr>
          <p:cNvPr id="4" name="Slide Number Placeholder 3"/>
          <p:cNvSpPr>
            <a:spLocks noGrp="1"/>
          </p:cNvSpPr>
          <p:nvPr>
            <p:ph type="sldNum" sz="quarter" idx="10"/>
          </p:nvPr>
        </p:nvSpPr>
        <p:spPr/>
        <p:txBody>
          <a:bodyPr/>
          <a:lstStyle/>
          <a:p>
            <a:fld id="{158F401C-7CAA-4C15-9E03-58ECA529A7B1}" type="slidenum">
              <a:rPr lang="en-GB" smtClean="0"/>
              <a:pPr/>
              <a:t>8</a:t>
            </a:fld>
            <a:endParaRPr lang="en-GB" dirty="0"/>
          </a:p>
        </p:txBody>
      </p:sp>
    </p:spTree>
    <p:extLst>
      <p:ext uri="{BB962C8B-B14F-4D97-AF65-F5344CB8AC3E}">
        <p14:creationId xmlns:p14="http://schemas.microsoft.com/office/powerpoint/2010/main" val="187756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smtClean="0">
                <a:solidFill>
                  <a:schemeClr val="tx1"/>
                </a:solidFill>
                <a:effectLst/>
                <a:latin typeface="+mn-lt"/>
                <a:ea typeface="+mn-ea"/>
                <a:cs typeface="+mn-cs"/>
                <a:hlinkClick r:id="rId3"/>
              </a:rPr>
              <a:t>SunnyMoney</a:t>
            </a:r>
            <a:r>
              <a:rPr lang="en-GB" sz="1200" b="0" i="0" kern="1200" dirty="0" smtClean="0">
                <a:solidFill>
                  <a:schemeClr val="tx1"/>
                </a:solidFill>
                <a:effectLst/>
                <a:latin typeface="+mn-lt"/>
                <a:ea typeface="+mn-ea"/>
                <a:cs typeface="+mn-cs"/>
              </a:rPr>
              <a:t> continues to find ways to drive </a:t>
            </a:r>
            <a:r>
              <a:rPr lang="en-GB" sz="1200" b="1" i="0" kern="1200" dirty="0" smtClean="0">
                <a:solidFill>
                  <a:schemeClr val="tx1"/>
                </a:solidFill>
                <a:effectLst/>
                <a:latin typeface="+mn-lt"/>
                <a:ea typeface="+mn-ea"/>
                <a:cs typeface="+mn-cs"/>
              </a:rPr>
              <a:t>demand</a:t>
            </a:r>
            <a:r>
              <a:rPr lang="en-GB" sz="1200" b="0" i="0" kern="1200" dirty="0" smtClean="0">
                <a:solidFill>
                  <a:schemeClr val="tx1"/>
                </a:solidFill>
                <a:effectLst/>
                <a:latin typeface="+mn-lt"/>
                <a:ea typeface="+mn-ea"/>
                <a:cs typeface="+mn-cs"/>
              </a:rPr>
              <a:t> by creating brand </a:t>
            </a:r>
            <a:r>
              <a:rPr lang="en-GB" sz="1200" b="1" i="0" kern="1200" dirty="0" smtClean="0">
                <a:solidFill>
                  <a:schemeClr val="tx1"/>
                </a:solidFill>
                <a:effectLst/>
                <a:latin typeface="+mn-lt"/>
                <a:ea typeface="+mn-ea"/>
                <a:cs typeface="+mn-cs"/>
              </a:rPr>
              <a:t>awareness</a:t>
            </a:r>
            <a:r>
              <a:rPr lang="en-GB" sz="1200" b="0" i="0" kern="1200" dirty="0" smtClean="0">
                <a:solidFill>
                  <a:schemeClr val="tx1"/>
                </a:solidFill>
                <a:effectLst/>
                <a:latin typeface="+mn-lt"/>
                <a:ea typeface="+mn-ea"/>
                <a:cs typeface="+mn-cs"/>
              </a:rPr>
              <a:t>, community engagement and media attention. They run </a:t>
            </a:r>
            <a:r>
              <a:rPr lang="en-GB" sz="1200" b="1" i="0" kern="1200" dirty="0" smtClean="0">
                <a:solidFill>
                  <a:schemeClr val="tx1"/>
                </a:solidFill>
                <a:effectLst/>
                <a:latin typeface="+mn-lt"/>
                <a:ea typeface="+mn-ea"/>
                <a:cs typeface="+mn-cs"/>
              </a:rPr>
              <a:t>promotions</a:t>
            </a:r>
            <a:r>
              <a:rPr lang="en-GB" sz="1200" b="0" i="0" kern="1200" dirty="0" smtClean="0">
                <a:solidFill>
                  <a:schemeClr val="tx1"/>
                </a:solidFill>
                <a:effectLst/>
                <a:latin typeface="+mn-lt"/>
                <a:ea typeface="+mn-ea"/>
                <a:cs typeface="+mn-cs"/>
              </a:rPr>
              <a:t> and find ways to market new products cost effectively in order to make solar more affordable and meet customers’ increasing demand for bigger and better products, so the market continues to</a:t>
            </a:r>
            <a:r>
              <a:rPr lang="en-GB" sz="1200" b="1" i="0" kern="1200" dirty="0" smtClean="0">
                <a:solidFill>
                  <a:schemeClr val="tx1"/>
                </a:solidFill>
                <a:effectLst/>
                <a:latin typeface="+mn-lt"/>
                <a:ea typeface="+mn-ea"/>
                <a:cs typeface="+mn-cs"/>
              </a:rPr>
              <a:t> thrive</a:t>
            </a:r>
            <a:r>
              <a:rPr lang="en-GB" sz="1200" b="0" i="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158F401C-7CAA-4C15-9E03-58ECA529A7B1}" type="slidenum">
              <a:rPr lang="en-GB" smtClean="0"/>
              <a:pPr/>
              <a:t>9</a:t>
            </a:fld>
            <a:endParaRPr lang="en-GB" dirty="0"/>
          </a:p>
        </p:txBody>
      </p:sp>
    </p:spTree>
    <p:extLst>
      <p:ext uri="{BB962C8B-B14F-4D97-AF65-F5344CB8AC3E}">
        <p14:creationId xmlns:p14="http://schemas.microsoft.com/office/powerpoint/2010/main" val="3450347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32" name="Picture 31" descr="C:\Users\Miguel\Desktop\Clean Up\sunny_money_logo[1].jpg"/>
          <p:cNvPicPr/>
          <p:nvPr userDrawn="1"/>
        </p:nvPicPr>
        <p:blipFill>
          <a:blip r:embed="rId2" cstate="print">
            <a:lum bright="40000"/>
            <a:extLst>
              <a:ext uri="{28A0092B-C50C-407E-A947-70E740481C1C}">
                <a14:useLocalDpi xmlns:a14="http://schemas.microsoft.com/office/drawing/2010/main"/>
              </a:ext>
            </a:extLst>
          </a:blip>
          <a:srcRect/>
          <a:stretch>
            <a:fillRect/>
          </a:stretch>
        </p:blipFill>
        <p:spPr bwMode="auto">
          <a:xfrm>
            <a:off x="4355976" y="0"/>
            <a:ext cx="4788024" cy="4797152"/>
          </a:xfrm>
          <a:prstGeom prst="rect">
            <a:avLst/>
          </a:prstGeom>
          <a:noFill/>
          <a:ln w="9525">
            <a:noFill/>
            <a:miter lim="800000"/>
            <a:headEnd/>
            <a:tailEnd/>
          </a:ln>
        </p:spPr>
      </p:pic>
      <p:sp>
        <p:nvSpPr>
          <p:cNvPr id="8" name="Title 7"/>
          <p:cNvSpPr>
            <a:spLocks noGrp="1"/>
          </p:cNvSpPr>
          <p:nvPr>
            <p:ph type="ctrTitle"/>
          </p:nvPr>
        </p:nvSpPr>
        <p:spPr>
          <a:xfrm>
            <a:off x="2286000" y="3124200"/>
            <a:ext cx="6172200" cy="1894362"/>
          </a:xfrm>
        </p:spPr>
        <p:txBody>
          <a:bodyPr/>
          <a:lstStyle>
            <a:lvl1pPr>
              <a:defRPr b="1">
                <a:latin typeface="Calibri" pitchFamily="34" charset="0"/>
                <a:cs typeface="Calibri"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pic>
        <p:nvPicPr>
          <p:cNvPr id="1026" name="Picture 2" descr="S:\PROGS\Product Development\SunnyMoney\Graphics\LOGO\sunnymoney_logos\sunny money logo.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3528" y="376374"/>
            <a:ext cx="2016224" cy="1224136"/>
          </a:xfrm>
          <a:prstGeom prst="rect">
            <a:avLst/>
          </a:prstGeom>
          <a:noFill/>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a:xfrm rot="5400000">
            <a:off x="7589520" y="1081851"/>
            <a:ext cx="2011680" cy="384048"/>
          </a:xfrm>
          <a:prstGeom prst="rect">
            <a:avLst/>
          </a:prstGeom>
        </p:spPr>
        <p:txBody>
          <a:bodyPr rtlCol="0"/>
          <a:lstStyle/>
          <a:p>
            <a:endParaRPr lang="en-GB" dirty="0"/>
          </a:p>
        </p:txBody>
      </p:sp>
      <p:sp>
        <p:nvSpPr>
          <p:cNvPr id="18" name="Slide Number Placeholder 17"/>
          <p:cNvSpPr>
            <a:spLocks noGrp="1"/>
          </p:cNvSpPr>
          <p:nvPr>
            <p:ph type="sldNum" sz="quarter" idx="11"/>
          </p:nvPr>
        </p:nvSpPr>
        <p:spPr/>
        <p:txBody>
          <a:bodyPr rtlCol="0"/>
          <a:lstStyle/>
          <a:p>
            <a:fld id="{910E862F-3396-4956-98FF-0D407CF34B16}" type="slidenum">
              <a:rPr lang="en-GB" smtClean="0"/>
              <a:pPr/>
              <a:t>‹#›</a:t>
            </a:fld>
            <a:endParaRPr lang="en-GB" dirty="0"/>
          </a:p>
        </p:txBody>
      </p:sp>
      <p:sp>
        <p:nvSpPr>
          <p:cNvPr id="21" name="Footer Placeholder 20"/>
          <p:cNvSpPr>
            <a:spLocks noGrp="1"/>
          </p:cNvSpPr>
          <p:nvPr>
            <p:ph type="ftr" sz="quarter" idx="12"/>
          </p:nvPr>
        </p:nvSpPr>
        <p:spPr/>
        <p:txBody>
          <a:bodyPr rtlCol="0"/>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0E862F-3396-4956-98FF-0D407CF34B16}"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0E862F-3396-4956-98FF-0D407CF34B16}"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189EC2-E36A-477C-B286-A2E800F59547}" type="slidenum">
              <a:rPr lang="en-GB" smtClean="0"/>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189EC2-E36A-477C-B286-A2E800F59547}" type="slidenum">
              <a:rPr lang="en-GB" smtClean="0"/>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189EC2-E36A-477C-B286-A2E800F59547}" type="slidenum">
              <a:rPr lang="en-GB" smtClean="0"/>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189EC2-E36A-477C-B286-A2E800F59547}" type="slidenum">
              <a:rPr lang="en-GB" smtClean="0"/>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7189EC2-E36A-477C-B286-A2E800F59547}" type="slidenum">
              <a:rPr lang="en-GB" smtClean="0"/>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7189EC2-E36A-477C-B286-A2E800F59547}" type="slidenum">
              <a:rPr lang="en-GB" smtClean="0"/>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7189EC2-E36A-477C-B286-A2E800F5954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1">
            <a:alpha val="6000"/>
          </a:schemeClr>
        </a:solidFill>
        <a:effectLst/>
      </p:bgPr>
    </p:bg>
    <p:spTree>
      <p:nvGrpSpPr>
        <p:cNvPr id="1" name=""/>
        <p:cNvGrpSpPr/>
        <p:nvPr/>
      </p:nvGrpSpPr>
      <p:grpSpPr>
        <a:xfrm>
          <a:off x="0" y="0"/>
          <a:ext cx="0" cy="0"/>
          <a:chOff x="0" y="0"/>
          <a:chExt cx="0" cy="0"/>
        </a:xfrm>
      </p:grpSpPr>
      <p:pic>
        <p:nvPicPr>
          <p:cNvPr id="16" name="Picture 15" descr="C:\Users\Miguel\Desktop\Clean Up\sunny_money_logo[1].jpg"/>
          <p:cNvPicPr/>
          <p:nvPr userDrawn="1"/>
        </p:nvPicPr>
        <p:blipFill>
          <a:blip r:embed="rId2" cstate="print">
            <a:lum bright="40000"/>
            <a:extLst>
              <a:ext uri="{28A0092B-C50C-407E-A947-70E740481C1C}">
                <a14:useLocalDpi xmlns:a14="http://schemas.microsoft.com/office/drawing/2010/main"/>
              </a:ext>
            </a:extLst>
          </a:blip>
          <a:srcRect/>
          <a:stretch>
            <a:fillRect/>
          </a:stretch>
        </p:blipFill>
        <p:spPr bwMode="auto">
          <a:xfrm>
            <a:off x="4355976" y="0"/>
            <a:ext cx="4788024" cy="4797152"/>
          </a:xfrm>
          <a:prstGeom prst="rect">
            <a:avLst/>
          </a:prstGeom>
          <a:noFill/>
          <a:ln w="9525">
            <a:noFill/>
            <a:miter lim="800000"/>
            <a:headEnd/>
            <a:tailEnd/>
          </a:ln>
        </p:spPr>
      </p:pic>
      <p:sp>
        <p:nvSpPr>
          <p:cNvPr id="2" name="Title 1"/>
          <p:cNvSpPr>
            <a:spLocks noGrp="1"/>
          </p:cNvSpPr>
          <p:nvPr>
            <p:ph type="title" hasCustomPrompt="1"/>
          </p:nvPr>
        </p:nvSpPr>
        <p:spPr>
          <a:xfrm>
            <a:off x="1763688" y="188640"/>
            <a:ext cx="7220272" cy="494928"/>
          </a:xfrm>
        </p:spPr>
        <p:txBody>
          <a:bodyPr anchor="b"/>
          <a:lstStyle>
            <a:lvl1pPr>
              <a:defRPr baseline="0">
                <a:latin typeface="Calibri" pitchFamily="34" charset="0"/>
                <a:cs typeface="Calibri" pitchFamily="34" charset="0"/>
              </a:defRPr>
            </a:lvl1pPr>
          </a:lstStyle>
          <a:p>
            <a:r>
              <a:rPr kumimoji="0" lang="en-US" dirty="0" smtClean="0"/>
              <a:t>[insert text]</a:t>
            </a:r>
            <a:endParaRPr kumimoji="0" lang="en-US" dirty="0"/>
          </a:p>
        </p:txBody>
      </p:sp>
      <p:sp>
        <p:nvSpPr>
          <p:cNvPr id="8" name="Footer Placeholder 7"/>
          <p:cNvSpPr>
            <a:spLocks noGrp="1"/>
          </p:cNvSpPr>
          <p:nvPr>
            <p:ph type="ftr" sz="quarter" idx="11"/>
          </p:nvPr>
        </p:nvSpPr>
        <p:spPr/>
        <p:txBody>
          <a:bodyPr/>
          <a:lstStyle/>
          <a:p>
            <a:endParaRPr lang="en-GB" dirty="0"/>
          </a:p>
        </p:txBody>
      </p:sp>
      <p:sp>
        <p:nvSpPr>
          <p:cNvPr id="11" name="Content Placeholder 10"/>
          <p:cNvSpPr>
            <a:spLocks noGrp="1"/>
          </p:cNvSpPr>
          <p:nvPr>
            <p:ph sz="quarter" idx="2"/>
          </p:nvPr>
        </p:nvSpPr>
        <p:spPr>
          <a:xfrm>
            <a:off x="457200" y="2362200"/>
            <a:ext cx="3657600" cy="38862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371975" y="2362200"/>
            <a:ext cx="3657600" cy="38862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latin typeface="Calibri" pitchFamily="34" charset="0"/>
                <a:cs typeface="Calibri" pitchFamily="34" charset="0"/>
              </a:defRPr>
            </a:lvl1pPr>
          </a:lstStyle>
          <a:p>
            <a:pPr lvl="0" eaLnBrk="1" latinLnBrk="0" hangingPunct="1"/>
            <a:r>
              <a:rPr kumimoji="0" lang="en-US" dirty="0"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latin typeface="Calibri" pitchFamily="34" charset="0"/>
                <a:cs typeface="Calibri" pitchFamily="34" charset="0"/>
              </a:defRPr>
            </a:lvl1pPr>
          </a:lstStyle>
          <a:p>
            <a:pPr lvl="0" eaLnBrk="1" latinLnBrk="0" hangingPunct="1"/>
            <a:r>
              <a:rPr kumimoji="0" lang="en-US" dirty="0" smtClean="0"/>
              <a:t>Click to edit Master text styles</a:t>
            </a:r>
          </a:p>
        </p:txBody>
      </p:sp>
      <p:pic>
        <p:nvPicPr>
          <p:cNvPr id="15" name="Picture 2" descr="S:\PROGS\Product Development\SunnyMoney\Graphics\LOGO\sunnymoney_logos\sunny money logo.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9512" y="0"/>
            <a:ext cx="1440160" cy="770624"/>
          </a:xfrm>
          <a:prstGeom prst="rect">
            <a:avLst/>
          </a:prstGeom>
          <a:noFill/>
        </p:spPr>
      </p:pic>
      <p:pic>
        <p:nvPicPr>
          <p:cNvPr id="10" name="Picture 9" descr="solaraid-rgb"/>
          <p:cNvPicPr/>
          <p:nvPr userDrawn="1"/>
        </p:nvPicPr>
        <p:blipFill>
          <a:blip r:embed="rId4" cstate="print"/>
          <a:srcRect/>
          <a:stretch>
            <a:fillRect/>
          </a:stretch>
        </p:blipFill>
        <p:spPr bwMode="auto">
          <a:xfrm>
            <a:off x="8028384" y="0"/>
            <a:ext cx="1115616" cy="980728"/>
          </a:xfrm>
          <a:prstGeom prst="rect">
            <a:avLst/>
          </a:prstGeom>
          <a:noFill/>
          <a:ln w="9525">
            <a:noFill/>
            <a:miter lim="800000"/>
            <a:headEnd/>
            <a:tailEnd/>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189EC2-E36A-477C-B286-A2E800F59547}" type="slidenum">
              <a:rPr lang="en-GB" smtClean="0"/>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189EC2-E36A-477C-B286-A2E800F59547}" type="slidenum">
              <a:rPr lang="en-GB" smtClean="0"/>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189EC2-E36A-477C-B286-A2E800F59547}" type="slidenum">
              <a:rPr lang="en-GB" smtClean="0"/>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189EC2-E36A-477C-B286-A2E800F59547}"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0E862F-3396-4956-98FF-0D407CF34B16}"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3" name="Picture 12" descr="C:\Users\Miguel\Desktop\Clean Up\sunny_money_logo[1].jpg"/>
          <p:cNvPicPr/>
          <p:nvPr userDrawn="1"/>
        </p:nvPicPr>
        <p:blipFill>
          <a:blip r:embed="rId2" cstate="print">
            <a:lum bright="40000"/>
            <a:extLst>
              <a:ext uri="{28A0092B-C50C-407E-A947-70E740481C1C}">
                <a14:useLocalDpi xmlns:a14="http://schemas.microsoft.com/office/drawing/2010/main"/>
              </a:ext>
            </a:extLst>
          </a:blip>
          <a:srcRect/>
          <a:stretch>
            <a:fillRect/>
          </a:stretch>
        </p:blipFill>
        <p:spPr bwMode="auto">
          <a:xfrm>
            <a:off x="4355976" y="0"/>
            <a:ext cx="4788024" cy="4797152"/>
          </a:xfrm>
          <a:prstGeom prst="rect">
            <a:avLst/>
          </a:prstGeom>
          <a:noFill/>
          <a:ln w="9525">
            <a:noFill/>
            <a:miter lim="800000"/>
            <a:headEnd/>
            <a:tailEnd/>
          </a:ln>
        </p:spPr>
      </p:pic>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endParaRPr lang="en-GB" dirty="0"/>
          </a:p>
        </p:txBody>
      </p:sp>
      <p:sp>
        <p:nvSpPr>
          <p:cNvPr id="9" name="Slide Number Placeholder 8"/>
          <p:cNvSpPr>
            <a:spLocks noGrp="1"/>
          </p:cNvSpPr>
          <p:nvPr>
            <p:ph type="sldNum" sz="quarter" idx="15"/>
          </p:nvPr>
        </p:nvSpPr>
        <p:spPr/>
        <p:txBody>
          <a:bodyPr rtlCol="0"/>
          <a:lstStyle>
            <a:lvl1pPr>
              <a:defRPr>
                <a:solidFill>
                  <a:srgbClr val="000000"/>
                </a:solidFill>
              </a:defRPr>
            </a:lvl1pPr>
          </a:lstStyle>
          <a:p>
            <a:fld id="{910E862F-3396-4956-98FF-0D407CF34B16}" type="slidenum">
              <a:rPr lang="en-GB" smtClean="0"/>
              <a:pPr/>
              <a:t>‹#›</a:t>
            </a:fld>
            <a:endParaRPr lang="en-GB" dirty="0"/>
          </a:p>
        </p:txBody>
      </p:sp>
      <p:sp>
        <p:nvSpPr>
          <p:cNvPr id="10" name="Footer Placeholder 9"/>
          <p:cNvSpPr>
            <a:spLocks noGrp="1"/>
          </p:cNvSpPr>
          <p:nvPr>
            <p:ph type="ftr" sz="quarter" idx="16"/>
          </p:nvPr>
        </p:nvSpPr>
        <p:spPr/>
        <p:txBody>
          <a:bodyPr rtlCol="0"/>
          <a:lstStyle/>
          <a:p>
            <a:endParaRPr lang="en-GB" dirty="0"/>
          </a:p>
        </p:txBody>
      </p:sp>
      <p:sp>
        <p:nvSpPr>
          <p:cNvPr id="14" name="Title 1"/>
          <p:cNvSpPr>
            <a:spLocks noGrp="1"/>
          </p:cNvSpPr>
          <p:nvPr>
            <p:ph type="title" hasCustomPrompt="1"/>
          </p:nvPr>
        </p:nvSpPr>
        <p:spPr>
          <a:xfrm>
            <a:off x="1763688" y="188640"/>
            <a:ext cx="7220272" cy="494928"/>
          </a:xfrm>
        </p:spPr>
        <p:txBody>
          <a:bodyPr anchor="b"/>
          <a:lstStyle>
            <a:lvl1pPr algn="r">
              <a:defRPr baseline="0">
                <a:latin typeface="Calibri" pitchFamily="34" charset="0"/>
                <a:cs typeface="Calibri" pitchFamily="34" charset="0"/>
              </a:defRPr>
            </a:lvl1pPr>
          </a:lstStyle>
          <a:p>
            <a:r>
              <a:rPr kumimoji="0" lang="en-US" dirty="0" smtClean="0"/>
              <a:t>[insert text]</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a:prstGeom prst="rect">
            <a:avLst/>
          </a:prstGeom>
        </p:spPr>
        <p:txBody>
          <a:bodyPr/>
          <a:lstStyle/>
          <a:p>
            <a:endParaRPr lang="en-GB"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910E862F-3396-4956-98FF-0D407CF34B16}"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rot="5400000">
            <a:off x="7589520" y="1081851"/>
            <a:ext cx="2011680" cy="384048"/>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0E862F-3396-4956-98FF-0D407CF34B16}" type="slidenum">
              <a:rPr lang="en-GB" smtClean="0"/>
              <a:pPr/>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a:xfrm rot="5400000">
            <a:off x="7589520" y="1081851"/>
            <a:ext cx="2011680" cy="384048"/>
          </a:xfrm>
          <a:prstGeom prst="rect">
            <a:avLst/>
          </a:prstGeom>
        </p:spPr>
        <p:txBody>
          <a:bodyPr rtlCol="0"/>
          <a:lstStyle/>
          <a:p>
            <a:endParaRPr lang="en-GB" dirty="0"/>
          </a:p>
        </p:txBody>
      </p:sp>
      <p:sp>
        <p:nvSpPr>
          <p:cNvPr id="7" name="Slide Number Placeholder 6"/>
          <p:cNvSpPr>
            <a:spLocks noGrp="1"/>
          </p:cNvSpPr>
          <p:nvPr>
            <p:ph type="sldNum" sz="quarter" idx="11"/>
          </p:nvPr>
        </p:nvSpPr>
        <p:spPr/>
        <p:txBody>
          <a:bodyPr rtlCol="0"/>
          <a:lstStyle/>
          <a:p>
            <a:fld id="{910E862F-3396-4956-98FF-0D407CF34B16}" type="slidenum">
              <a:rPr lang="en-GB" smtClean="0"/>
              <a:pPr/>
              <a:t>‹#›</a:t>
            </a:fld>
            <a:endParaRPr lang="en-GB" dirty="0"/>
          </a:p>
        </p:txBody>
      </p:sp>
      <p:sp>
        <p:nvSpPr>
          <p:cNvPr id="8" name="Footer Placeholder 7"/>
          <p:cNvSpPr>
            <a:spLocks noGrp="1"/>
          </p:cNvSpPr>
          <p:nvPr>
            <p:ph type="ftr" sz="quarter" idx="12"/>
          </p:nvPr>
        </p:nvSpPr>
        <p:spPr/>
        <p:txBody>
          <a:bodyPr rtlCol="0"/>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520" y="1081851"/>
            <a:ext cx="2011680" cy="384048"/>
          </a:xfrm>
          <a:prstGeom prst="rect">
            <a:avLst/>
          </a:prstGeom>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0E862F-3396-4956-98FF-0D407CF34B16}"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7589520" y="1081851"/>
            <a:ext cx="2011680" cy="384048"/>
          </a:xfrm>
          <a:prstGeom prst="rect">
            <a:avLst/>
          </a:prstGeom>
        </p:spPr>
        <p:txBody>
          <a:bodyPr rtlCol="0"/>
          <a:lstStyle/>
          <a:p>
            <a:endParaRPr lang="en-GB" dirty="0"/>
          </a:p>
        </p:txBody>
      </p:sp>
      <p:sp>
        <p:nvSpPr>
          <p:cNvPr id="22" name="Slide Number Placeholder 21"/>
          <p:cNvSpPr>
            <a:spLocks noGrp="1"/>
          </p:cNvSpPr>
          <p:nvPr>
            <p:ph type="sldNum" sz="quarter" idx="15"/>
          </p:nvPr>
        </p:nvSpPr>
        <p:spPr/>
        <p:txBody>
          <a:bodyPr rtlCol="0"/>
          <a:lstStyle/>
          <a:p>
            <a:fld id="{910E862F-3396-4956-98FF-0D407CF34B16}" type="slidenum">
              <a:rPr lang="en-GB" smtClean="0"/>
              <a:pPr/>
              <a:t>‹#›</a:t>
            </a:fld>
            <a:endParaRPr lang="en-GB" dirty="0"/>
          </a:p>
        </p:txBody>
      </p:sp>
      <p:sp>
        <p:nvSpPr>
          <p:cNvPr id="23" name="Footer Placeholder 22"/>
          <p:cNvSpPr>
            <a:spLocks noGrp="1"/>
          </p:cNvSpPr>
          <p:nvPr>
            <p:ph type="ftr" sz="quarter" idx="16"/>
          </p:nvPr>
        </p:nvSpPr>
        <p:spPr/>
        <p:txBody>
          <a:bodyPr rtlCol="0"/>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endParaRPr lang="en-GB" dirty="0" smtClean="0"/>
          </a:p>
          <a:p>
            <a:fld id="{910E862F-3396-4956-98FF-0D407CF34B16}" type="slidenum">
              <a:rPr lang="en-GB" smtClean="0">
                <a:solidFill>
                  <a:srgbClr val="000000"/>
                </a:solidFill>
              </a:rPr>
              <a:pPr/>
              <a:t>‹#›</a:t>
            </a:fld>
            <a:endParaRPr lang="en-GB" dirty="0">
              <a:solidFill>
                <a:srgbClr val="000000"/>
              </a:solidFill>
            </a:endParaRPr>
          </a:p>
        </p:txBody>
      </p:sp>
      <p:pic>
        <p:nvPicPr>
          <p:cNvPr id="15" name="Picture 14" descr="solaraid-rgb"/>
          <p:cNvPicPr/>
          <p:nvPr userDrawn="1"/>
        </p:nvPicPr>
        <p:blipFill>
          <a:blip r:embed="rId14" cstate="print"/>
          <a:srcRect/>
          <a:stretch>
            <a:fillRect/>
          </a:stretch>
        </p:blipFill>
        <p:spPr bwMode="auto">
          <a:xfrm>
            <a:off x="7740352" y="23747"/>
            <a:ext cx="1115616" cy="8367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72" r:id="rId3"/>
    <p:sldLayoutId id="2147483662" r:id="rId4"/>
    <p:sldLayoutId id="2147483663" r:id="rId5"/>
    <p:sldLayoutId id="2147483664"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89EC2-E36A-477C-B286-A2E800F5954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YmwQEIPV2Y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youtube.com/watch?v=1rjZGcEnMDU"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1700808"/>
            <a:ext cx="6172200" cy="1894362"/>
          </a:xfrm>
        </p:spPr>
        <p:txBody>
          <a:bodyPr>
            <a:normAutofit/>
          </a:bodyPr>
          <a:lstStyle/>
          <a:p>
            <a:r>
              <a:rPr lang="en-GB" sz="8000" dirty="0" smtClean="0">
                <a:hlinkClick r:id="rId3"/>
              </a:rPr>
              <a:t>SolarAid</a:t>
            </a:r>
            <a:r>
              <a:rPr lang="en-GB" sz="8000" dirty="0" smtClean="0"/>
              <a:t/>
            </a:r>
            <a:br>
              <a:rPr lang="en-GB" sz="8000" dirty="0" smtClean="0"/>
            </a:br>
            <a:r>
              <a:rPr lang="en-GB" sz="2000" dirty="0" smtClean="0"/>
              <a:t>     Bringing light to rural Africa</a:t>
            </a:r>
            <a:endParaRPr lang="en-US" sz="8000" dirty="0"/>
          </a:p>
        </p:txBody>
      </p:sp>
      <p:pic>
        <p:nvPicPr>
          <p:cNvPr id="4" name="Picture 3" descr="solaraid-rgb"/>
          <p:cNvPicPr/>
          <p:nvPr/>
        </p:nvPicPr>
        <p:blipFill>
          <a:blip r:embed="rId4" cstate="print"/>
          <a:srcRect/>
          <a:stretch>
            <a:fillRect/>
          </a:stretch>
        </p:blipFill>
        <p:spPr bwMode="auto">
          <a:xfrm>
            <a:off x="6156176" y="4653136"/>
            <a:ext cx="2592288" cy="1916832"/>
          </a:xfrm>
          <a:prstGeom prst="rect">
            <a:avLst/>
          </a:prstGeom>
          <a:noFill/>
          <a:ln w="9525">
            <a:noFill/>
            <a:miter lim="800000"/>
            <a:headEnd/>
            <a:tailEnd/>
          </a:ln>
        </p:spPr>
      </p:pic>
    </p:spTree>
    <p:extLst>
      <p:ext uri="{BB962C8B-B14F-4D97-AF65-F5344CB8AC3E}">
        <p14:creationId xmlns:p14="http://schemas.microsoft.com/office/powerpoint/2010/main" val="378461330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1875234"/>
            <a:ext cx="91440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txBox="1">
            <a:spLocks/>
          </p:cNvSpPr>
          <p:nvPr/>
        </p:nvSpPr>
        <p:spPr>
          <a:xfrm>
            <a:off x="2411760" y="274638"/>
            <a:ext cx="6275040" cy="1143000"/>
          </a:xfrm>
          <a:prstGeom prst="rect">
            <a:avLst/>
          </a:prstGeom>
        </p:spPr>
        <p:txBody>
          <a:bodyPr vert="horz" numCol="1" anchor="b">
            <a:normAutofit fontScale="85000" lnSpcReduction="20000"/>
          </a:bodyPr>
          <a:lstStyle>
            <a:lvl1pPr algn="l" rtl="0" eaLnBrk="1" latinLnBrk="0" hangingPunct="1">
              <a:spcBef>
                <a:spcPct val="0"/>
              </a:spcBef>
              <a:buNone/>
              <a:defRPr kumimoji="0" sz="3000" b="1" kern="1200" cap="small" baseline="0">
                <a:solidFill>
                  <a:schemeClr val="tx2"/>
                </a:solidFill>
                <a:latin typeface="Calibri" pitchFamily="34" charset="0"/>
                <a:ea typeface="+mj-ea"/>
                <a:cs typeface="Calibri" pitchFamily="34" charset="0"/>
              </a:defRPr>
            </a:lvl1pPr>
          </a:lstStyle>
          <a:p>
            <a:r>
              <a:rPr lang="en-GB" altLang="en-GB" sz="3200" dirty="0" smtClean="0">
                <a:solidFill>
                  <a:schemeClr val="bg1"/>
                </a:solidFill>
              </a:rPr>
              <a:t>SunnyMoney have sold over </a:t>
            </a:r>
            <a:r>
              <a:rPr lang="en-GB" altLang="en-GB" sz="3200" dirty="0" smtClean="0">
                <a:solidFill>
                  <a:schemeClr val="bg1"/>
                </a:solidFill>
                <a:sym typeface="Wingdings 3"/>
              </a:rPr>
              <a:t>1.7 </a:t>
            </a:r>
            <a:r>
              <a:rPr lang="en-GB" altLang="en-GB" sz="3200" dirty="0" smtClean="0">
                <a:solidFill>
                  <a:schemeClr val="bg1"/>
                </a:solidFill>
                <a:sym typeface="Wingdings 3"/>
              </a:rPr>
              <a:t>million solar lights and will work with partners to reach the whole of </a:t>
            </a:r>
            <a:r>
              <a:rPr lang="en-GB" altLang="en-GB" sz="3200" dirty="0">
                <a:solidFill>
                  <a:schemeClr val="bg1"/>
                </a:solidFill>
                <a:sym typeface="Wingdings 3"/>
              </a:rPr>
              <a:t>A</a:t>
            </a:r>
            <a:r>
              <a:rPr lang="en-GB" altLang="en-GB" sz="3200" dirty="0" smtClean="0">
                <a:solidFill>
                  <a:schemeClr val="bg1"/>
                </a:solidFill>
                <a:sym typeface="Wingdings 3"/>
              </a:rPr>
              <a:t>frica!</a:t>
            </a:r>
            <a:endParaRPr lang="en-GB" altLang="en-GB" sz="3200" dirty="0">
              <a:solidFill>
                <a:schemeClr val="bg1"/>
              </a:solidFill>
            </a:endParaRPr>
          </a:p>
        </p:txBody>
      </p:sp>
    </p:spTree>
    <p:extLst>
      <p:ext uri="{BB962C8B-B14F-4D97-AF65-F5344CB8AC3E}">
        <p14:creationId xmlns:p14="http://schemas.microsoft.com/office/powerpoint/2010/main" val="2041565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6512" y="0"/>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39752" y="274638"/>
            <a:ext cx="6347048" cy="1354162"/>
          </a:xfrm>
        </p:spPr>
        <p:txBody>
          <a:bodyPr numCol="1">
            <a:noAutofit/>
          </a:bodyPr>
          <a:lstStyle/>
          <a:p>
            <a:pPr algn="l"/>
            <a:r>
              <a:rPr lang="en-GB" altLang="en-GB" sz="3200" b="1" dirty="0" smtClean="0">
                <a:solidFill>
                  <a:schemeClr val="bg1"/>
                </a:solidFill>
                <a:latin typeface="Calibri" panose="020F0502020204030204" pitchFamily="34" charset="0"/>
              </a:rPr>
              <a:t>We are leading the way for others to join in – look at the countries SunnyMoney works in already</a:t>
            </a:r>
            <a:endParaRPr lang="en-GB" altLang="en-GB" sz="3200" b="1" dirty="0">
              <a:solidFill>
                <a:schemeClr val="bg1"/>
              </a:solidFill>
              <a:latin typeface="Calibri" panose="020F0502020204030204"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1827609"/>
            <a:ext cx="91440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550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Shape 226"/>
          <p:cNvPicPr preferRelativeResize="0"/>
          <p:nvPr/>
        </p:nvPicPr>
        <p:blipFill rotWithShape="1">
          <a:blip r:embed="rId3">
            <a:alphaModFix/>
          </a:blip>
          <a:srcRect/>
          <a:stretch/>
        </p:blipFill>
        <p:spPr>
          <a:xfrm>
            <a:off x="0" y="6209014"/>
            <a:ext cx="9144000" cy="676368"/>
          </a:xfrm>
          <a:prstGeom prst="rect">
            <a:avLst/>
          </a:prstGeom>
          <a:noFill/>
          <a:ln>
            <a:noFill/>
          </a:ln>
        </p:spPr>
      </p:pic>
      <p:pic>
        <p:nvPicPr>
          <p:cNvPr id="227" name="Shape 227"/>
          <p:cNvPicPr preferRelativeResize="0"/>
          <p:nvPr/>
        </p:nvPicPr>
        <p:blipFill rotWithShape="1">
          <a:blip r:embed="rId4">
            <a:alphaModFix/>
          </a:blip>
          <a:srcRect/>
          <a:stretch/>
        </p:blipFill>
        <p:spPr>
          <a:xfrm>
            <a:off x="5292080" y="44623"/>
            <a:ext cx="3806584" cy="3816424"/>
          </a:xfrm>
          <a:prstGeom prst="rect">
            <a:avLst/>
          </a:prstGeom>
          <a:noFill/>
          <a:ln>
            <a:noFill/>
          </a:ln>
        </p:spPr>
      </p:pic>
      <p:sp>
        <p:nvSpPr>
          <p:cNvPr id="3" name="Title 2"/>
          <p:cNvSpPr>
            <a:spLocks noGrp="1"/>
          </p:cNvSpPr>
          <p:nvPr>
            <p:ph type="title"/>
          </p:nvPr>
        </p:nvSpPr>
        <p:spPr>
          <a:xfrm>
            <a:off x="1763688" y="188640"/>
            <a:ext cx="7220272" cy="1512168"/>
          </a:xfrm>
        </p:spPr>
        <p:txBody>
          <a:bodyPr>
            <a:noAutofit/>
          </a:bodyPr>
          <a:lstStyle/>
          <a:p>
            <a:r>
              <a:rPr lang="en-GB" sz="9600" dirty="0" smtClean="0">
                <a:hlinkClick r:id="rId5"/>
              </a:rPr>
              <a:t>THANK YOU</a:t>
            </a:r>
            <a:endParaRPr lang="en-GB" sz="9600" dirty="0"/>
          </a:p>
        </p:txBody>
      </p:sp>
    </p:spTree>
    <p:extLst>
      <p:ext uri="{BB962C8B-B14F-4D97-AF65-F5344CB8AC3E}">
        <p14:creationId xmlns:p14="http://schemas.microsoft.com/office/powerpoint/2010/main" val="696930694"/>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82"/>
            <a:ext cx="8229600" cy="1143000"/>
          </a:xfrm>
        </p:spPr>
        <p:txBody>
          <a:bodyPr>
            <a:normAutofit/>
          </a:bodyPr>
          <a:lstStyle/>
          <a:p>
            <a:endParaRPr lang="en-US" sz="3200" dirty="0"/>
          </a:p>
        </p:txBody>
      </p:sp>
      <p:sp>
        <p:nvSpPr>
          <p:cNvPr id="3" name="Content Placeholder 2"/>
          <p:cNvSpPr>
            <a:spLocks noGrp="1"/>
          </p:cNvSpPr>
          <p:nvPr>
            <p:ph idx="1"/>
          </p:nvPr>
        </p:nvSpPr>
        <p:spPr>
          <a:xfrm>
            <a:off x="269109" y="1417638"/>
            <a:ext cx="8524591" cy="5015836"/>
          </a:xfrm>
        </p:spPr>
        <p:txBody>
          <a:bodyPr>
            <a:normAutofit/>
          </a:bodyPr>
          <a:lstStyle/>
          <a:p>
            <a:pPr marL="0" indent="0">
              <a:buNone/>
            </a:pPr>
            <a:endParaRPr lang="en-US" dirty="0"/>
          </a:p>
          <a:p>
            <a:endParaRPr lang="en-US" dirty="0"/>
          </a:p>
          <a:p>
            <a:pPr marL="0" indent="0">
              <a:buNone/>
            </a:pP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74440" y="1132592"/>
            <a:ext cx="2160240" cy="1323439"/>
          </a:xfrm>
          <a:prstGeom prst="rect">
            <a:avLst/>
          </a:prstGeom>
          <a:noFill/>
        </p:spPr>
        <p:txBody>
          <a:bodyPr wrap="square" numCol="1" rtlCol="0">
            <a:spAutoFit/>
          </a:bodyPr>
          <a:lstStyle/>
          <a:p>
            <a:r>
              <a:rPr lang="en-GB" altLang="en-GB" sz="8000" dirty="0">
                <a:solidFill>
                  <a:schemeClr val="bg1"/>
                </a:solidFill>
                <a:latin typeface="Calibri" panose="020F0502020204030204" pitchFamily="34" charset="0"/>
              </a:rPr>
              <a:t>90%</a:t>
            </a:r>
            <a:endParaRPr lang="en-GB" altLang="en-GB" sz="8000" dirty="0">
              <a:latin typeface="Calibri" panose="020F0502020204030204" pitchFamily="34" charset="0"/>
            </a:endParaRPr>
          </a:p>
        </p:txBody>
      </p:sp>
      <p:sp>
        <p:nvSpPr>
          <p:cNvPr id="16" name="Title 1"/>
          <p:cNvSpPr txBox="1">
            <a:spLocks/>
          </p:cNvSpPr>
          <p:nvPr/>
        </p:nvSpPr>
        <p:spPr>
          <a:xfrm>
            <a:off x="1754560" y="1382440"/>
            <a:ext cx="2664296" cy="792088"/>
          </a:xfrm>
          <a:prstGeom prst="rect">
            <a:avLst/>
          </a:prstGeom>
        </p:spPr>
        <p:txBody>
          <a:bodyPr vert="horz" numCol="1" anchor="b">
            <a:noAutofit/>
          </a:bodyPr>
          <a:lstStyle>
            <a:lvl1pPr algn="r" rtl="0" eaLnBrk="1" latinLnBrk="0" hangingPunct="1">
              <a:spcBef>
                <a:spcPct val="0"/>
              </a:spcBef>
              <a:buNone/>
              <a:defRPr kumimoji="0" sz="3000" b="0" kern="1200" cap="small" baseline="0">
                <a:solidFill>
                  <a:schemeClr val="tx2"/>
                </a:solidFill>
                <a:latin typeface="Calibri" pitchFamily="34" charset="0"/>
                <a:ea typeface="+mj-ea"/>
                <a:cs typeface="Calibri" pitchFamily="34" charset="0"/>
              </a:defRPr>
            </a:lvl1pPr>
          </a:lstStyle>
          <a:p>
            <a:r>
              <a:rPr lang="en-GB" altLang="en-GB" sz="2000" dirty="0" smtClean="0">
                <a:solidFill>
                  <a:schemeClr val="bg1"/>
                </a:solidFill>
              </a:rPr>
              <a:t>of Africa’s rural population are</a:t>
            </a:r>
            <a:endParaRPr lang="en-GB" altLang="en-GB" sz="2000" dirty="0">
              <a:solidFill>
                <a:schemeClr val="bg1"/>
              </a:solidFill>
            </a:endParaRPr>
          </a:p>
        </p:txBody>
      </p:sp>
      <p:sp>
        <p:nvSpPr>
          <p:cNvPr id="18" name="TextBox 17"/>
          <p:cNvSpPr txBox="1"/>
          <p:nvPr/>
        </p:nvSpPr>
        <p:spPr>
          <a:xfrm>
            <a:off x="4355976" y="1122184"/>
            <a:ext cx="5148064" cy="1323439"/>
          </a:xfrm>
          <a:prstGeom prst="rect">
            <a:avLst/>
          </a:prstGeom>
          <a:noFill/>
        </p:spPr>
        <p:txBody>
          <a:bodyPr wrap="square" numCol="1" rtlCol="0">
            <a:spAutoFit/>
          </a:bodyPr>
          <a:lstStyle/>
          <a:p>
            <a:r>
              <a:rPr lang="en-GB" altLang="en-GB" sz="8000" dirty="0" smtClean="0">
                <a:solidFill>
                  <a:schemeClr val="bg1"/>
                </a:solidFill>
                <a:latin typeface="+mj-lt"/>
              </a:rPr>
              <a:t>in </a:t>
            </a:r>
            <a:r>
              <a:rPr lang="en-GB" altLang="en-GB" sz="8000" dirty="0">
                <a:solidFill>
                  <a:schemeClr val="bg1"/>
                </a:solidFill>
                <a:latin typeface="+mj-lt"/>
              </a:rPr>
              <a:t>the dark</a:t>
            </a:r>
            <a:endParaRPr lang="en-GB" altLang="en-GB" sz="8000" dirty="0">
              <a:latin typeface="+mj-lt"/>
            </a:endParaRPr>
          </a:p>
        </p:txBody>
      </p:sp>
      <p:sp>
        <p:nvSpPr>
          <p:cNvPr id="19" name="Content Placeholder 2"/>
          <p:cNvSpPr txBox="1">
            <a:spLocks/>
          </p:cNvSpPr>
          <p:nvPr/>
        </p:nvSpPr>
        <p:spPr>
          <a:xfrm>
            <a:off x="1619672" y="5157192"/>
            <a:ext cx="7344816" cy="1324744"/>
          </a:xfrm>
          <a:prstGeom prst="rect">
            <a:avLst/>
          </a:prstGeom>
        </p:spPr>
        <p:txBody>
          <a:bodyPr vert="horz" numCol="1">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GB" altLang="en-GB" dirty="0" err="1" smtClean="0">
                <a:solidFill>
                  <a:schemeClr val="bg1"/>
                </a:solidFill>
                <a:latin typeface="+mj-lt"/>
              </a:rPr>
              <a:t>SolarAid’s</a:t>
            </a:r>
            <a:r>
              <a:rPr lang="en-GB" altLang="en-GB" dirty="0" smtClean="0">
                <a:solidFill>
                  <a:schemeClr val="bg1"/>
                </a:solidFill>
                <a:latin typeface="+mj-lt"/>
              </a:rPr>
              <a:t> BHAG (Big Hairy Audacious Goal) is to eradicate the kerosene lamp from Africa by 2020 </a:t>
            </a:r>
            <a:endParaRPr lang="en-GB" altLang="en-GB" dirty="0">
              <a:solidFill>
                <a:schemeClr val="bg1"/>
              </a:solidFill>
              <a:latin typeface="+mj-lt"/>
            </a:endParaRPr>
          </a:p>
        </p:txBody>
      </p:sp>
    </p:spTree>
    <p:extLst>
      <p:ext uri="{BB962C8B-B14F-4D97-AF65-F5344CB8AC3E}">
        <p14:creationId xmlns:p14="http://schemas.microsoft.com/office/powerpoint/2010/main" val="1588057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8208912" cy="494928"/>
          </a:xfrm>
        </p:spPr>
        <p:txBody>
          <a:bodyPr>
            <a:noAutofit/>
          </a:bodyPr>
          <a:lstStyle/>
          <a:p>
            <a:endParaRPr lang="en-GB" sz="3200" dirty="0"/>
          </a:p>
        </p:txBody>
      </p:sp>
      <p:sp>
        <p:nvSpPr>
          <p:cNvPr id="3" name="Content Placeholder 2"/>
          <p:cNvSpPr>
            <a:spLocks noGrp="1"/>
          </p:cNvSpPr>
          <p:nvPr>
            <p:ph idx="1"/>
          </p:nvPr>
        </p:nvSpPr>
        <p:spPr>
          <a:xfrm>
            <a:off x="457200" y="1412776"/>
            <a:ext cx="7467600" cy="5061176"/>
          </a:xfrm>
        </p:spPr>
        <p:txBody>
          <a:bodyPr>
            <a:normAutofit/>
          </a:bodyPr>
          <a:lstStyle/>
          <a:p>
            <a:pPr marL="0" indent="0" fontAlgn="base">
              <a:buNone/>
            </a:pPr>
            <a:endParaRPr lang="en-GB" dirty="0" smtClean="0"/>
          </a:p>
          <a:p>
            <a:pPr lvl="1"/>
            <a:endParaRPr lang="en-GB" dirty="0" smtClean="0"/>
          </a:p>
          <a:p>
            <a:endParaRPr lang="en-GB" dirty="0"/>
          </a:p>
        </p:txBody>
      </p:sp>
      <p:pic>
        <p:nvPicPr>
          <p:cNvPr id="4" name="Picture 3" descr="solaraid-rgb"/>
          <p:cNvPicPr/>
          <p:nvPr/>
        </p:nvPicPr>
        <p:blipFill>
          <a:blip r:embed="rId3" cstate="print"/>
          <a:srcRect/>
          <a:stretch>
            <a:fillRect/>
          </a:stretch>
        </p:blipFill>
        <p:spPr bwMode="auto">
          <a:xfrm>
            <a:off x="7740352" y="5877272"/>
            <a:ext cx="1008112" cy="836712"/>
          </a:xfrm>
          <a:prstGeom prst="rect">
            <a:avLst/>
          </a:prstGeom>
          <a:noFill/>
          <a:ln w="9525">
            <a:noFill/>
            <a:miter lim="800000"/>
            <a:headEnd/>
            <a:tailEnd/>
          </a:ln>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6512" y="0"/>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8859" y="116632"/>
            <a:ext cx="1012226" cy="1413080"/>
          </a:xfrm>
          <a:prstGeom prst="rect">
            <a:avLst/>
          </a:prstGeom>
        </p:spPr>
      </p:pic>
      <p:sp>
        <p:nvSpPr>
          <p:cNvPr id="9" name="TextBox 8"/>
          <p:cNvSpPr txBox="1"/>
          <p:nvPr/>
        </p:nvSpPr>
        <p:spPr>
          <a:xfrm>
            <a:off x="6152114" y="1989995"/>
            <a:ext cx="2178242" cy="4247317"/>
          </a:xfrm>
          <a:prstGeom prst="rect">
            <a:avLst/>
          </a:prstGeom>
          <a:noFill/>
        </p:spPr>
        <p:txBody>
          <a:bodyPr wrap="square" numCol="1" rtlCol="0">
            <a:spAutoFit/>
          </a:bodyPr>
          <a:lstStyle/>
          <a:p>
            <a:pPr>
              <a:buClr>
                <a:schemeClr val="accent1"/>
              </a:buClr>
            </a:pPr>
            <a:r>
              <a:rPr lang="en-GB" altLang="en-GB" dirty="0"/>
              <a:t>Millions use kerosene for </a:t>
            </a:r>
            <a:r>
              <a:rPr lang="en-GB" altLang="en-GB" dirty="0" smtClean="0"/>
              <a:t>light. This is bad because:</a:t>
            </a:r>
          </a:p>
          <a:p>
            <a:pPr marL="285750" indent="-285750">
              <a:buClr>
                <a:schemeClr val="accent1"/>
              </a:buClr>
              <a:buFont typeface="Courier New" panose="02070309020205020404" pitchFamily="49" charset="0"/>
              <a:buChar char="o"/>
            </a:pPr>
            <a:endParaRPr lang="en-GB" altLang="en-GB" dirty="0"/>
          </a:p>
          <a:p>
            <a:pPr marL="285750" indent="-285750">
              <a:buClr>
                <a:schemeClr val="accent1"/>
              </a:buClr>
              <a:buFont typeface="Courier New" panose="02070309020205020404" pitchFamily="49" charset="0"/>
              <a:buChar char="o"/>
            </a:pPr>
            <a:r>
              <a:rPr lang="en-GB" altLang="en-GB" dirty="0" smtClean="0"/>
              <a:t>Expensive</a:t>
            </a:r>
            <a:br>
              <a:rPr lang="en-GB" altLang="en-GB" dirty="0" smtClean="0"/>
            </a:br>
            <a:endParaRPr lang="en-GB" altLang="en-GB" dirty="0" smtClean="0"/>
          </a:p>
          <a:p>
            <a:pPr marL="285750" indent="-285750">
              <a:buClr>
                <a:schemeClr val="accent1"/>
              </a:buClr>
              <a:buFont typeface="Courier New" panose="02070309020205020404" pitchFamily="49" charset="0"/>
              <a:buChar char="o"/>
            </a:pPr>
            <a:r>
              <a:rPr lang="en-GB" altLang="en-GB" dirty="0" smtClean="0"/>
              <a:t>Bad for health</a:t>
            </a:r>
            <a:br>
              <a:rPr lang="en-GB" altLang="en-GB" dirty="0" smtClean="0"/>
            </a:br>
            <a:endParaRPr lang="en-GB" altLang="en-GB" dirty="0" smtClean="0"/>
          </a:p>
          <a:p>
            <a:pPr marL="285750" indent="-285750">
              <a:buClr>
                <a:schemeClr val="accent1"/>
              </a:buClr>
              <a:buFont typeface="Courier New" panose="02070309020205020404" pitchFamily="49" charset="0"/>
              <a:buChar char="o"/>
            </a:pPr>
            <a:r>
              <a:rPr lang="en-GB" altLang="en-GB" dirty="0" smtClean="0"/>
              <a:t>Dangerous</a:t>
            </a:r>
            <a:br>
              <a:rPr lang="en-GB" altLang="en-GB" dirty="0" smtClean="0"/>
            </a:br>
            <a:endParaRPr lang="en-GB" altLang="en-GB" dirty="0" smtClean="0"/>
          </a:p>
          <a:p>
            <a:pPr marL="285750" indent="-285750">
              <a:buClr>
                <a:schemeClr val="accent1"/>
              </a:buClr>
              <a:buFont typeface="Courier New" panose="02070309020205020404" pitchFamily="49" charset="0"/>
              <a:buChar char="o"/>
            </a:pPr>
            <a:r>
              <a:rPr lang="en-GB" altLang="en-GB" dirty="0" smtClean="0"/>
              <a:t> Emits black carbon</a:t>
            </a:r>
          </a:p>
          <a:p>
            <a:pPr marL="285750" indent="-285750">
              <a:buClr>
                <a:schemeClr val="accent1"/>
              </a:buClr>
              <a:buFont typeface="Courier New" panose="02070309020205020404" pitchFamily="49" charset="0"/>
              <a:buChar char="o"/>
            </a:pPr>
            <a:endParaRPr lang="en-GB" altLang="en-GB" dirty="0"/>
          </a:p>
          <a:p>
            <a:pPr marL="285750" indent="-285750">
              <a:buClr>
                <a:schemeClr val="accent1"/>
              </a:buClr>
              <a:buFont typeface="Courier New" panose="02070309020205020404" pitchFamily="49" charset="0"/>
              <a:buChar char="o"/>
            </a:pPr>
            <a:r>
              <a:rPr lang="en-GB" altLang="en-GB" dirty="0" smtClean="0"/>
              <a:t>Does not promote education</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84" y="1988840"/>
            <a:ext cx="5310590" cy="4248472"/>
          </a:xfrm>
          <a:prstGeom prst="rect">
            <a:avLst/>
          </a:prstGeom>
        </p:spPr>
      </p:pic>
      <p:sp>
        <p:nvSpPr>
          <p:cNvPr id="11" name="Title 1"/>
          <p:cNvSpPr txBox="1">
            <a:spLocks/>
          </p:cNvSpPr>
          <p:nvPr/>
        </p:nvSpPr>
        <p:spPr>
          <a:xfrm>
            <a:off x="2339752" y="274638"/>
            <a:ext cx="5184576" cy="1143000"/>
          </a:xfrm>
          <a:prstGeom prst="rect">
            <a:avLst/>
          </a:prstGeom>
        </p:spPr>
        <p:txBody>
          <a:bodyPr vert="horz" numCol="1" anchor="b">
            <a:normAutofit fontScale="77500" lnSpcReduction="20000"/>
          </a:bodyPr>
          <a:lstStyle>
            <a:lvl1pPr algn="r" rtl="0" eaLnBrk="1" latinLnBrk="0" hangingPunct="1">
              <a:spcBef>
                <a:spcPct val="0"/>
              </a:spcBef>
              <a:buNone/>
              <a:defRPr kumimoji="0" sz="3000" b="0" kern="1200" cap="small" baseline="0">
                <a:solidFill>
                  <a:schemeClr val="tx2"/>
                </a:solidFill>
                <a:latin typeface="Calibri" pitchFamily="34" charset="0"/>
                <a:ea typeface="+mj-ea"/>
                <a:cs typeface="Calibri" pitchFamily="34" charset="0"/>
              </a:defRPr>
            </a:lvl1pPr>
          </a:lstStyle>
          <a:p>
            <a:pPr algn="l"/>
            <a:r>
              <a:rPr lang="en-GB" altLang="en-GB" sz="5400" b="1" dirty="0" smtClean="0">
                <a:solidFill>
                  <a:schemeClr val="bg1"/>
                </a:solidFill>
              </a:rPr>
              <a:t>What’s happening now</a:t>
            </a:r>
            <a:endParaRPr lang="en-GB" altLang="en-GB" sz="5400" b="1" dirty="0">
              <a:solidFill>
                <a:schemeClr val="bg1"/>
              </a:solidFill>
            </a:endParaRPr>
          </a:p>
        </p:txBody>
      </p:sp>
    </p:spTree>
    <p:extLst>
      <p:ext uri="{BB962C8B-B14F-4D97-AF65-F5344CB8AC3E}">
        <p14:creationId xmlns:p14="http://schemas.microsoft.com/office/powerpoint/2010/main" val="66306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571183" cy="1143000"/>
          </a:xfrm>
        </p:spPr>
        <p:txBody>
          <a:bodyPr>
            <a:normAutofit/>
          </a:bodyPr>
          <a:lstStyle/>
          <a:p>
            <a:endParaRPr lang="en-GB" sz="3200" dirty="0"/>
          </a:p>
        </p:txBody>
      </p:sp>
      <p:pic>
        <p:nvPicPr>
          <p:cNvPr id="4" name="Picture 3" descr="solaraid-rgb"/>
          <p:cNvPicPr/>
          <p:nvPr/>
        </p:nvPicPr>
        <p:blipFill>
          <a:blip r:embed="rId3" cstate="print"/>
          <a:srcRect/>
          <a:stretch>
            <a:fillRect/>
          </a:stretch>
        </p:blipFill>
        <p:spPr bwMode="auto">
          <a:xfrm>
            <a:off x="7740352" y="5877272"/>
            <a:ext cx="1008112" cy="836712"/>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27384"/>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2339752" y="274638"/>
            <a:ext cx="5184576" cy="1143000"/>
          </a:xfrm>
          <a:prstGeom prst="rect">
            <a:avLst/>
          </a:prstGeom>
        </p:spPr>
        <p:txBody>
          <a:bodyPr vert="horz" numCol="1" anchor="b">
            <a:normAutofit fontScale="77500" lnSpcReduction="20000"/>
          </a:bodyPr>
          <a:lstStyle>
            <a:lvl1pPr algn="r" rtl="0" eaLnBrk="1" latinLnBrk="0" hangingPunct="1">
              <a:spcBef>
                <a:spcPct val="0"/>
              </a:spcBef>
              <a:buNone/>
              <a:defRPr kumimoji="0" sz="3000" b="0" kern="1200" cap="small" baseline="0">
                <a:solidFill>
                  <a:schemeClr val="tx2"/>
                </a:solidFill>
                <a:latin typeface="Calibri" pitchFamily="34" charset="0"/>
                <a:ea typeface="+mj-ea"/>
                <a:cs typeface="Calibri" pitchFamily="34" charset="0"/>
              </a:defRPr>
            </a:lvl1pPr>
          </a:lstStyle>
          <a:p>
            <a:pPr algn="l"/>
            <a:r>
              <a:rPr lang="en-GB" altLang="en-GB" sz="5400" b="1" dirty="0" smtClean="0">
                <a:solidFill>
                  <a:schemeClr val="bg1"/>
                </a:solidFill>
              </a:rPr>
              <a:t>How a solar light can change this</a:t>
            </a:r>
            <a:endParaRPr lang="en-GB" altLang="en-GB" sz="5400" b="1" dirty="0">
              <a:solidFill>
                <a:schemeClr val="bg1"/>
              </a:solidFill>
            </a:endParaRPr>
          </a:p>
        </p:txBody>
      </p:sp>
      <p:sp>
        <p:nvSpPr>
          <p:cNvPr id="14" name="Content Placeholder 4"/>
          <p:cNvSpPr>
            <a:spLocks noGrp="1"/>
          </p:cNvSpPr>
          <p:nvPr>
            <p:ph idx="1"/>
          </p:nvPr>
        </p:nvSpPr>
        <p:spPr>
          <a:xfrm>
            <a:off x="5076056" y="2027981"/>
            <a:ext cx="3312368" cy="4281339"/>
          </a:xfrm>
        </p:spPr>
        <p:txBody>
          <a:bodyPr numCol="1">
            <a:normAutofit/>
          </a:bodyPr>
          <a:lstStyle/>
          <a:p>
            <a:pPr marL="0" indent="0" fontAlgn="base">
              <a:buSzPct val="52000"/>
              <a:buNone/>
            </a:pPr>
            <a:r>
              <a:rPr lang="en-GB" altLang="en-GB" sz="1800" dirty="0" smtClean="0"/>
              <a:t>With a solar light SolarAid can change people’s lives.</a:t>
            </a:r>
          </a:p>
          <a:p>
            <a:pPr fontAlgn="base">
              <a:buSzPct val="52000"/>
            </a:pPr>
            <a:endParaRPr lang="en-GB" altLang="en-GB" sz="1800" dirty="0"/>
          </a:p>
          <a:p>
            <a:pPr fontAlgn="base">
              <a:buSzPct val="52000"/>
            </a:pPr>
            <a:r>
              <a:rPr lang="en-GB" altLang="en-GB" sz="1800" dirty="0" smtClean="0"/>
              <a:t>Children can study an extra hour each day</a:t>
            </a:r>
          </a:p>
          <a:p>
            <a:pPr fontAlgn="base">
              <a:buSzPct val="52000"/>
            </a:pPr>
            <a:r>
              <a:rPr lang="en-GB" altLang="en-GB" sz="1800" dirty="0" smtClean="0"/>
              <a:t>Parents spend the annual savings of $70 on food, education and business</a:t>
            </a:r>
          </a:p>
          <a:p>
            <a:pPr fontAlgn="base">
              <a:buSzPct val="52000"/>
            </a:pPr>
            <a:r>
              <a:rPr lang="en-GB" altLang="en-GB" sz="1800" dirty="0"/>
              <a:t>H</a:t>
            </a:r>
            <a:r>
              <a:rPr lang="en-GB" altLang="en-GB" sz="1800" dirty="0" smtClean="0"/>
              <a:t>ealth is improved and life is safer</a:t>
            </a:r>
          </a:p>
          <a:p>
            <a:pPr fontAlgn="base">
              <a:buSzPct val="52000"/>
            </a:pPr>
            <a:r>
              <a:rPr lang="en-GB" altLang="en-GB" sz="1800" dirty="0" smtClean="0"/>
              <a:t>CO2 emissions are reduced </a:t>
            </a:r>
            <a:endParaRPr lang="en-GB" altLang="en-GB" sz="1800" dirty="0"/>
          </a:p>
          <a:p>
            <a:pPr fontAlgn="base"/>
            <a:endParaRPr lang="en-GB" altLang="en-GB" dirty="0" smtClean="0"/>
          </a:p>
          <a:p>
            <a:pPr fontAlgn="base"/>
            <a:endParaRPr lang="en-GB" altLang="en-GB" dirty="0"/>
          </a:p>
          <a:p>
            <a:endParaRPr lang="en-GB" altLang="en-GB"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40" y="1900972"/>
            <a:ext cx="3905320" cy="405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9899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endParaRPr lang="en-GB"/>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2483768" y="274638"/>
            <a:ext cx="6480720" cy="1143000"/>
          </a:xfrm>
          <a:prstGeom prst="rect">
            <a:avLst/>
          </a:prstGeom>
        </p:spPr>
        <p:txBody>
          <a:bodyPr vert="horz" numCol="1" anchor="b">
            <a:noAutofit/>
          </a:bodyPr>
          <a:lstStyle>
            <a:lvl1pPr algn="r" rtl="0" eaLnBrk="1" latinLnBrk="0" hangingPunct="1">
              <a:spcBef>
                <a:spcPct val="0"/>
              </a:spcBef>
              <a:buNone/>
              <a:defRPr kumimoji="0" sz="3000" b="0" kern="1200" cap="small" baseline="0">
                <a:solidFill>
                  <a:schemeClr val="tx2"/>
                </a:solidFill>
                <a:latin typeface="Calibri" pitchFamily="34" charset="0"/>
                <a:ea typeface="+mj-ea"/>
                <a:cs typeface="Calibri" pitchFamily="34" charset="0"/>
              </a:defRPr>
            </a:lvl1pPr>
          </a:lstStyle>
          <a:p>
            <a:pPr algn="ctr"/>
            <a:r>
              <a:rPr lang="en-GB" altLang="en-GB" sz="3600" b="1" dirty="0" smtClean="0">
                <a:solidFill>
                  <a:schemeClr val="bg1"/>
                </a:solidFill>
              </a:rPr>
              <a:t>Look at how we work</a:t>
            </a:r>
            <a:endParaRPr lang="en-GB" altLang="en-GB" sz="3600" b="1" dirty="0">
              <a:solidFill>
                <a:schemeClr val="bg1"/>
              </a:solidFill>
            </a:endParaRPr>
          </a:p>
        </p:txBody>
      </p:sp>
      <p:sp>
        <p:nvSpPr>
          <p:cNvPr id="15" name="Rectangle 14"/>
          <p:cNvSpPr/>
          <p:nvPr/>
        </p:nvSpPr>
        <p:spPr>
          <a:xfrm>
            <a:off x="4216774" y="3244334"/>
            <a:ext cx="184731" cy="369332"/>
          </a:xfrm>
          <a:prstGeom prst="rect">
            <a:avLst/>
          </a:prstGeom>
        </p:spPr>
        <p:txBody>
          <a:bodyPr wrap="none">
            <a:spAutoFit/>
          </a:bodyPr>
          <a:lstStyle/>
          <a:p>
            <a:endParaRPr lang="en-GB" dirty="0"/>
          </a:p>
        </p:txBody>
      </p:sp>
      <p:sp>
        <p:nvSpPr>
          <p:cNvPr id="16" name="Content Placeholder 2"/>
          <p:cNvSpPr>
            <a:spLocks noGrp="1"/>
          </p:cNvSpPr>
          <p:nvPr>
            <p:ph idx="1"/>
          </p:nvPr>
        </p:nvSpPr>
        <p:spPr>
          <a:xfrm>
            <a:off x="3635896" y="2996952"/>
            <a:ext cx="1872208" cy="1656184"/>
          </a:xfrm>
        </p:spPr>
        <p:txBody>
          <a:bodyPr numCol="1">
            <a:normAutofit fontScale="85000" lnSpcReduction="20000"/>
          </a:bodyPr>
          <a:lstStyle/>
          <a:p>
            <a:pPr marL="0" indent="0" algn="ctr">
              <a:buNone/>
            </a:pPr>
            <a:r>
              <a:rPr lang="en-GB" altLang="en-GB" dirty="0" smtClean="0">
                <a:latin typeface="Calibri" panose="020F0502020204030204" pitchFamily="34" charset="0"/>
              </a:rPr>
              <a:t>In the UK SolarAid fundraise</a:t>
            </a:r>
            <a:endParaRPr lang="en-GB" altLang="en-GB" dirty="0">
              <a:latin typeface="Calibri" panose="020F0502020204030204" pitchFamily="34" charset="0"/>
            </a:endParaRPr>
          </a:p>
          <a:p>
            <a:pPr marL="0" indent="0" algn="ctr">
              <a:buNone/>
            </a:pPr>
            <a:r>
              <a:rPr lang="en-GB" altLang="en-GB" dirty="0" smtClean="0">
                <a:latin typeface="Calibri" panose="020F0502020204030204" pitchFamily="34" charset="0"/>
              </a:rPr>
              <a:t>In Africa SunnyMoney sell lights  </a:t>
            </a:r>
            <a:endParaRPr lang="en-GB" altLang="en-GB" dirty="0">
              <a:latin typeface="Calibri" panose="020F0502020204030204" pitchFamily="34" charset="0"/>
            </a:endParaRPr>
          </a:p>
        </p:txBody>
      </p:sp>
    </p:spTree>
    <p:extLst>
      <p:ext uri="{BB962C8B-B14F-4D97-AF65-F5344CB8AC3E}">
        <p14:creationId xmlns:p14="http://schemas.microsoft.com/office/powerpoint/2010/main" val="2622084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83" y="-243408"/>
            <a:ext cx="8909317" cy="1143000"/>
          </a:xfrm>
        </p:spPr>
        <p:txBody>
          <a:bodyPr>
            <a:normAutofit/>
          </a:bodyPr>
          <a:lstStyle/>
          <a:p>
            <a:endParaRPr lang="en-US" sz="3200" dirty="0"/>
          </a:p>
        </p:txBody>
      </p:sp>
      <p:sp>
        <p:nvSpPr>
          <p:cNvPr id="3" name="Content Placeholder 2"/>
          <p:cNvSpPr>
            <a:spLocks noGrp="1"/>
          </p:cNvSpPr>
          <p:nvPr>
            <p:ph idx="1"/>
          </p:nvPr>
        </p:nvSpPr>
        <p:spPr>
          <a:xfrm>
            <a:off x="11832" y="1124744"/>
            <a:ext cx="9347767" cy="5472118"/>
          </a:xfrm>
        </p:spPr>
        <p:txBody>
          <a:bodyPr>
            <a:normAutofit/>
          </a:bodyPr>
          <a:lstStyle/>
          <a:p>
            <a:pPr marL="457200" indent="-457200">
              <a:buFont typeface="+mj-lt"/>
              <a:buAutoNum type="arabicPeriod"/>
            </a:pPr>
            <a:endParaRPr lang="en-US" sz="2400" dirty="0" smtClean="0"/>
          </a:p>
          <a:p>
            <a:pPr marL="457200" indent="-457200"/>
            <a:endParaRPr lang="en-US" sz="2400" dirty="0" smtClean="0"/>
          </a:p>
          <a:p>
            <a:pPr marL="457200" indent="-457200"/>
            <a:endParaRPr lang="en-US" dirty="0" smtClean="0"/>
          </a:p>
          <a:p>
            <a:pPr marL="0" indent="0">
              <a:buNone/>
            </a:pPr>
            <a:endParaRPr lang="en-US" sz="2400" dirty="0" smtClean="0"/>
          </a:p>
          <a:p>
            <a:endParaRPr lang="en-US" sz="2400" dirty="0" smtClean="0"/>
          </a:p>
          <a:p>
            <a:endParaRPr lang="en-US" sz="2400" dirty="0" smtClean="0"/>
          </a:p>
          <a:p>
            <a:endParaRPr lang="en-US" sz="2400" dirty="0" smtClean="0"/>
          </a:p>
          <a:p>
            <a:pPr marL="0" indent="0">
              <a:buNone/>
            </a:pPr>
            <a:endParaRPr lang="en-US" dirty="0" smtClean="0"/>
          </a:p>
          <a:p>
            <a:pPr marL="514350" indent="-514350">
              <a:buFont typeface="+mj-lt"/>
              <a:buAutoNum type="arabicPeriod"/>
            </a:pPr>
            <a:endParaRPr lang="en-US" dirty="0"/>
          </a:p>
        </p:txBody>
      </p:sp>
      <p:sp>
        <p:nvSpPr>
          <p:cNvPr id="7" name="Content Placeholder 2"/>
          <p:cNvSpPr txBox="1">
            <a:spLocks/>
          </p:cNvSpPr>
          <p:nvPr/>
        </p:nvSpPr>
        <p:spPr>
          <a:xfrm>
            <a:off x="5449233" y="1489406"/>
            <a:ext cx="3394719" cy="168478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endParaRPr lang="en-GB" sz="18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899592" y="274638"/>
            <a:ext cx="8229600" cy="1143000"/>
          </a:xfrm>
          <a:prstGeom prst="rect">
            <a:avLst/>
          </a:prstGeom>
        </p:spPr>
        <p:txBody>
          <a:bodyPr vert="horz" numCol="1" anchor="b">
            <a:normAutofit/>
          </a:bodyPr>
          <a:lstStyle>
            <a:lvl1pPr algn="r" rtl="0" eaLnBrk="1" latinLnBrk="0" hangingPunct="1">
              <a:spcBef>
                <a:spcPct val="0"/>
              </a:spcBef>
              <a:buNone/>
              <a:defRPr kumimoji="0" sz="3000" b="0" kern="1200" cap="small" baseline="0">
                <a:solidFill>
                  <a:schemeClr val="tx2"/>
                </a:solidFill>
                <a:latin typeface="Calibri" pitchFamily="34" charset="0"/>
                <a:ea typeface="+mj-ea"/>
                <a:cs typeface="Calibri" pitchFamily="34" charset="0"/>
              </a:defRPr>
            </a:lvl1pPr>
          </a:lstStyle>
          <a:p>
            <a:pPr algn="ctr"/>
            <a:r>
              <a:rPr lang="en-GB" altLang="en-GB" sz="4400" b="1" dirty="0" smtClean="0">
                <a:solidFill>
                  <a:schemeClr val="bg1"/>
                </a:solidFill>
              </a:rPr>
              <a:t>The SunnyMoney Way</a:t>
            </a:r>
            <a:endParaRPr lang="en-GB" altLang="en-GB" sz="4400" b="1" dirty="0">
              <a:solidFill>
                <a:schemeClr val="bg1"/>
              </a:solidFill>
            </a:endParaRPr>
          </a:p>
        </p:txBody>
      </p:sp>
      <p:sp>
        <p:nvSpPr>
          <p:cNvPr id="5" name="Rectangle 4"/>
          <p:cNvSpPr/>
          <p:nvPr/>
        </p:nvSpPr>
        <p:spPr>
          <a:xfrm>
            <a:off x="395536" y="2413338"/>
            <a:ext cx="6462464" cy="3785652"/>
          </a:xfrm>
          <a:prstGeom prst="rect">
            <a:avLst/>
          </a:prstGeom>
        </p:spPr>
        <p:txBody>
          <a:bodyPr wrap="square">
            <a:spAutoFit/>
          </a:bodyPr>
          <a:lstStyle/>
          <a:p>
            <a:pPr marL="342900" indent="-342900" fontAlgn="base">
              <a:buFont typeface="Arial" panose="020B0604020202020204" pitchFamily="34" charset="0"/>
              <a:buChar char="•"/>
            </a:pPr>
            <a:r>
              <a:rPr lang="en-GB" altLang="en-GB" sz="2400" dirty="0" smtClean="0"/>
              <a:t>SolarAid does not give things away like traditional forms of aid</a:t>
            </a:r>
            <a:endParaRPr lang="en-GB" altLang="en-GB" sz="2400" dirty="0"/>
          </a:p>
          <a:p>
            <a:pPr marL="342900" indent="-342900" fontAlgn="base">
              <a:buFont typeface="Arial" panose="020B0604020202020204" pitchFamily="34" charset="0"/>
              <a:buChar char="•"/>
            </a:pPr>
            <a:r>
              <a:rPr lang="en-GB" altLang="en-GB" sz="2400" dirty="0" smtClean="0"/>
              <a:t>SolarAid is working to build </a:t>
            </a:r>
            <a:r>
              <a:rPr lang="en-GB" altLang="en-GB" sz="2400" dirty="0"/>
              <a:t>a sustainable market for solar lights </a:t>
            </a:r>
            <a:r>
              <a:rPr lang="en-GB" altLang="en-GB" sz="2400" dirty="0" smtClean="0"/>
              <a:t>so that SunnyMoney can continue to exist on it’s own. </a:t>
            </a:r>
          </a:p>
          <a:p>
            <a:pPr marL="342900" indent="-342900" fontAlgn="base">
              <a:buFont typeface="Arial" panose="020B0604020202020204" pitchFamily="34" charset="0"/>
              <a:buChar char="•"/>
            </a:pPr>
            <a:r>
              <a:rPr lang="en-GB" altLang="en-GB" sz="2400" dirty="0" smtClean="0"/>
              <a:t>This framework also </a:t>
            </a:r>
            <a:r>
              <a:rPr lang="en-GB" altLang="en-GB" sz="2400" dirty="0"/>
              <a:t>creates jobs and business </a:t>
            </a:r>
            <a:r>
              <a:rPr lang="en-GB" altLang="en-GB" sz="2400" dirty="0" smtClean="0"/>
              <a:t>opportunities</a:t>
            </a:r>
          </a:p>
          <a:p>
            <a:pPr marL="342900" indent="-342900" fontAlgn="base">
              <a:buFont typeface="Arial" panose="020B0604020202020204" pitchFamily="34" charset="0"/>
              <a:buChar char="•"/>
            </a:pPr>
            <a:r>
              <a:rPr lang="en-GB" altLang="en-GB" sz="2400" dirty="0" smtClean="0"/>
              <a:t>SolarAid is product </a:t>
            </a:r>
            <a:r>
              <a:rPr lang="en-GB" altLang="en-GB" sz="2400" dirty="0"/>
              <a:t>neutral: </a:t>
            </a:r>
            <a:r>
              <a:rPr lang="en-GB" altLang="en-GB" sz="2400" dirty="0" smtClean="0"/>
              <a:t>this is to ensure that our customers get the </a:t>
            </a:r>
            <a:r>
              <a:rPr lang="en-GB" altLang="en-GB" sz="2400" dirty="0"/>
              <a:t>highest </a:t>
            </a:r>
            <a:r>
              <a:rPr lang="en-GB" altLang="en-GB" sz="2400" dirty="0" smtClean="0"/>
              <a:t>quality solar lights on </a:t>
            </a:r>
            <a:r>
              <a:rPr lang="en-GB" altLang="en-GB" sz="2400" dirty="0"/>
              <a:t>the market </a:t>
            </a:r>
          </a:p>
        </p:txBody>
      </p:sp>
      <p:sp>
        <p:nvSpPr>
          <p:cNvPr id="12" name="TextBox 11"/>
          <p:cNvSpPr txBox="1"/>
          <p:nvPr/>
        </p:nvSpPr>
        <p:spPr>
          <a:xfrm>
            <a:off x="6926574" y="2276872"/>
            <a:ext cx="1855095" cy="1323439"/>
          </a:xfrm>
          <a:prstGeom prst="rect">
            <a:avLst/>
          </a:prstGeom>
          <a:noFill/>
        </p:spPr>
        <p:txBody>
          <a:bodyPr wrap="square" numCol="1" rtlCol="0">
            <a:spAutoFit/>
          </a:bodyPr>
          <a:lstStyle/>
          <a:p>
            <a:r>
              <a:rPr lang="en-GB" altLang="en-GB" sz="2000" dirty="0" smtClean="0"/>
              <a:t>Challenges:</a:t>
            </a:r>
          </a:p>
          <a:p>
            <a:pPr marL="285750" indent="-285750">
              <a:buFont typeface="Arial" panose="020B0604020202020204" pitchFamily="34" charset="0"/>
              <a:buChar char="•"/>
            </a:pPr>
            <a:r>
              <a:rPr lang="en-GB" altLang="en-GB" sz="2000" dirty="0" smtClean="0"/>
              <a:t>Trust</a:t>
            </a:r>
          </a:p>
          <a:p>
            <a:pPr marL="285750" indent="-285750">
              <a:buFont typeface="Arial" panose="020B0604020202020204" pitchFamily="34" charset="0"/>
              <a:buChar char="•"/>
            </a:pPr>
            <a:r>
              <a:rPr lang="en-GB" altLang="en-GB" sz="2000" dirty="0" smtClean="0"/>
              <a:t>Access</a:t>
            </a:r>
          </a:p>
          <a:p>
            <a:pPr marL="285750" indent="-285750">
              <a:buFont typeface="Arial" panose="020B0604020202020204" pitchFamily="34" charset="0"/>
              <a:buChar char="•"/>
            </a:pPr>
            <a:r>
              <a:rPr lang="en-GB" altLang="en-GB" sz="2000" dirty="0" smtClean="0"/>
              <a:t>Affordability</a:t>
            </a:r>
            <a:endParaRPr lang="en-GB" altLang="en-GB" sz="20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3933056"/>
            <a:ext cx="1833406" cy="1843237"/>
          </a:xfrm>
          <a:prstGeom prst="rect">
            <a:avLst/>
          </a:prstGeom>
        </p:spPr>
      </p:pic>
    </p:spTree>
    <p:extLst>
      <p:ext uri="{BB962C8B-B14F-4D97-AF65-F5344CB8AC3E}">
        <p14:creationId xmlns:p14="http://schemas.microsoft.com/office/powerpoint/2010/main" val="371825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Shape 226"/>
          <p:cNvPicPr preferRelativeResize="0"/>
          <p:nvPr/>
        </p:nvPicPr>
        <p:blipFill rotWithShape="1">
          <a:blip r:embed="rId3">
            <a:alphaModFix/>
          </a:blip>
          <a:srcRect/>
          <a:stretch/>
        </p:blipFill>
        <p:spPr>
          <a:xfrm>
            <a:off x="0" y="6209014"/>
            <a:ext cx="9144000" cy="676368"/>
          </a:xfrm>
          <a:prstGeom prst="rect">
            <a:avLst/>
          </a:prstGeom>
          <a:noFill/>
          <a:ln>
            <a:noFill/>
          </a:ln>
        </p:spPr>
      </p:pic>
      <p:pic>
        <p:nvPicPr>
          <p:cNvPr id="227" name="Shape 227"/>
          <p:cNvPicPr preferRelativeResize="0"/>
          <p:nvPr/>
        </p:nvPicPr>
        <p:blipFill rotWithShape="1">
          <a:blip r:embed="rId4">
            <a:alphaModFix/>
          </a:blip>
          <a:srcRect/>
          <a:stretch/>
        </p:blipFill>
        <p:spPr>
          <a:xfrm>
            <a:off x="5337416" y="0"/>
            <a:ext cx="3806584" cy="3816424"/>
          </a:xfrm>
          <a:prstGeom prst="rect">
            <a:avLst/>
          </a:prstGeom>
          <a:noFill/>
          <a:ln>
            <a:noFill/>
          </a:ln>
        </p:spPr>
      </p:pic>
      <p:sp>
        <p:nvSpPr>
          <p:cNvPr id="2" name="Title 1"/>
          <p:cNvSpPr>
            <a:spLocks noGrp="1"/>
          </p:cNvSpPr>
          <p:nvPr>
            <p:ph type="title"/>
          </p:nvPr>
        </p:nvSpPr>
        <p:spPr/>
        <p:txBody>
          <a:bodyPr>
            <a:normAutofit fontScale="90000"/>
          </a:bodyPr>
          <a:lstStyle/>
          <a:p>
            <a:endParaRPr lang="en-GB"/>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5497" y="0"/>
            <a:ext cx="9276523"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2339752" y="274638"/>
            <a:ext cx="7056784" cy="1143000"/>
          </a:xfrm>
          <a:prstGeom prst="rect">
            <a:avLst/>
          </a:prstGeom>
        </p:spPr>
        <p:txBody>
          <a:bodyPr vert="horz" numCol="1" anchor="b">
            <a:normAutofit/>
          </a:bodyPr>
          <a:lstStyle>
            <a:lvl1pPr algn="r" rtl="0" eaLnBrk="1" latinLnBrk="0" hangingPunct="1">
              <a:spcBef>
                <a:spcPct val="0"/>
              </a:spcBef>
              <a:buNone/>
              <a:defRPr kumimoji="0" sz="3000" b="0" kern="1200" cap="small" baseline="0">
                <a:solidFill>
                  <a:schemeClr val="tx2"/>
                </a:solidFill>
                <a:latin typeface="Calibri" pitchFamily="34" charset="0"/>
                <a:ea typeface="+mj-ea"/>
                <a:cs typeface="Calibri" pitchFamily="34" charset="0"/>
              </a:defRPr>
            </a:lvl1pPr>
          </a:lstStyle>
          <a:p>
            <a:pPr algn="l"/>
            <a:endParaRPr lang="en-GB" altLang="en-GB" sz="5400" b="1" dirty="0">
              <a:solidFill>
                <a:schemeClr val="bg1"/>
              </a:solidFill>
            </a:endParaRPr>
          </a:p>
        </p:txBody>
      </p:sp>
      <p:sp>
        <p:nvSpPr>
          <p:cNvPr id="9" name="Title 1"/>
          <p:cNvSpPr txBox="1">
            <a:spLocks/>
          </p:cNvSpPr>
          <p:nvPr/>
        </p:nvSpPr>
        <p:spPr>
          <a:xfrm>
            <a:off x="2339752" y="427038"/>
            <a:ext cx="5400600" cy="841722"/>
          </a:xfrm>
          <a:prstGeom prst="rect">
            <a:avLst/>
          </a:prstGeom>
        </p:spPr>
        <p:txBody>
          <a:bodyPr vert="horz" numCol="1" anchor="b">
            <a:normAutofit lnSpcReduction="10000"/>
          </a:bodyPr>
          <a:lstStyle>
            <a:lvl1pPr algn="r" rtl="0" eaLnBrk="1" latinLnBrk="0" hangingPunct="1">
              <a:spcBef>
                <a:spcPct val="0"/>
              </a:spcBef>
              <a:buNone/>
              <a:defRPr kumimoji="0" sz="3000" b="0" kern="1200" cap="small" baseline="0">
                <a:solidFill>
                  <a:schemeClr val="tx2"/>
                </a:solidFill>
                <a:latin typeface="Calibri" pitchFamily="34" charset="0"/>
                <a:ea typeface="+mj-ea"/>
                <a:cs typeface="Calibri" pitchFamily="34" charset="0"/>
              </a:defRPr>
            </a:lvl1pPr>
          </a:lstStyle>
          <a:p>
            <a:pPr algn="l"/>
            <a:r>
              <a:rPr lang="en-GB" altLang="en-GB" sz="5400" b="1" dirty="0" smtClean="0">
                <a:solidFill>
                  <a:schemeClr val="bg1"/>
                </a:solidFill>
              </a:rPr>
              <a:t>School Campaigns</a:t>
            </a:r>
            <a:endParaRPr lang="en-GB" altLang="en-GB" sz="5400" b="1" dirty="0">
              <a:solidFill>
                <a:schemeClr val="bg1"/>
              </a:solidFill>
            </a:endParaRPr>
          </a:p>
        </p:txBody>
      </p:sp>
      <p:pic>
        <p:nvPicPr>
          <p:cNvPr id="10"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899592" y="1937432"/>
            <a:ext cx="3048000" cy="2286000"/>
          </a:xfr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3281" y="4405197"/>
            <a:ext cx="2685755" cy="178797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3645024"/>
            <a:ext cx="3275856" cy="2183904"/>
          </a:xfrm>
          <a:prstGeom prst="rect">
            <a:avLst/>
          </a:prstGeom>
        </p:spPr>
      </p:pic>
      <p:sp>
        <p:nvSpPr>
          <p:cNvPr id="13" name="TextBox 12"/>
          <p:cNvSpPr txBox="1"/>
          <p:nvPr/>
        </p:nvSpPr>
        <p:spPr>
          <a:xfrm>
            <a:off x="4572000" y="1921475"/>
            <a:ext cx="3672408" cy="1723549"/>
          </a:xfrm>
          <a:prstGeom prst="rect">
            <a:avLst/>
          </a:prstGeom>
          <a:noFill/>
        </p:spPr>
        <p:txBody>
          <a:bodyPr wrap="square" numCol="1" rtlCol="0">
            <a:spAutoFit/>
          </a:bodyPr>
          <a:lstStyle/>
          <a:p>
            <a:r>
              <a:rPr lang="en-GB" sz="2200" dirty="0" smtClean="0"/>
              <a:t>We work with Head Teachers so that they can introduce solar lights to their schools in rural areas of Africa.</a:t>
            </a:r>
            <a:endParaRPr sz="2200" dirty="0"/>
          </a:p>
          <a:p>
            <a:endParaRPr dirty="0"/>
          </a:p>
        </p:txBody>
      </p:sp>
    </p:spTree>
    <p:extLst>
      <p:ext uri="{BB962C8B-B14F-4D97-AF65-F5344CB8AC3E}">
        <p14:creationId xmlns:p14="http://schemas.microsoft.com/office/powerpoint/2010/main" val="795442135"/>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87624" y="116632"/>
            <a:ext cx="7211144" cy="1143000"/>
          </a:xfrm>
          <a:prstGeom prst="rect">
            <a:avLst/>
          </a:prstGeom>
        </p:spPr>
        <p:txBody>
          <a:bodyPr vert="horz" numCol="1" anchor="b">
            <a:normAutofit/>
          </a:bodyPr>
          <a:lstStyle>
            <a:lvl1pPr algn="l" rtl="0" eaLnBrk="1" latinLnBrk="0" hangingPunct="1">
              <a:spcBef>
                <a:spcPct val="0"/>
              </a:spcBef>
              <a:buNone/>
              <a:defRPr kumimoji="0" sz="3000" b="1" kern="1200" cap="small" baseline="0">
                <a:solidFill>
                  <a:schemeClr val="tx2"/>
                </a:solidFill>
                <a:latin typeface="Calibri" pitchFamily="34" charset="0"/>
                <a:ea typeface="+mj-ea"/>
                <a:cs typeface="Calibri" pitchFamily="34" charset="0"/>
              </a:defRPr>
            </a:lvl1pPr>
          </a:lstStyle>
          <a:p>
            <a:r>
              <a:rPr lang="en-GB" altLang="en-GB" sz="5400" smtClean="0">
                <a:solidFill>
                  <a:schemeClr val="bg1"/>
                </a:solidFill>
              </a:rPr>
              <a:t>Research and Innovation</a:t>
            </a:r>
            <a:endParaRPr lang="en-GB" altLang="en-GB" sz="5400" dirty="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1916832"/>
            <a:ext cx="3168352" cy="21115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0616" y="4120356"/>
            <a:ext cx="3167844" cy="2111896"/>
          </a:xfrm>
          <a:prstGeom prst="rect">
            <a:avLst/>
          </a:prstGeom>
        </p:spPr>
      </p:pic>
      <p:sp>
        <p:nvSpPr>
          <p:cNvPr id="11" name="Title 1"/>
          <p:cNvSpPr txBox="1">
            <a:spLocks/>
          </p:cNvSpPr>
          <p:nvPr/>
        </p:nvSpPr>
        <p:spPr>
          <a:xfrm>
            <a:off x="2483768" y="274638"/>
            <a:ext cx="6624736" cy="1143000"/>
          </a:xfrm>
          <a:prstGeom prst="rect">
            <a:avLst/>
          </a:prstGeom>
        </p:spPr>
        <p:txBody>
          <a:bodyPr vert="horz" numCol="1" anchor="b">
            <a:normAutofit/>
          </a:bodyPr>
          <a:lstStyle>
            <a:lvl1pPr algn="l" rtl="0" eaLnBrk="1" latinLnBrk="0" hangingPunct="1">
              <a:spcBef>
                <a:spcPct val="0"/>
              </a:spcBef>
              <a:buNone/>
              <a:defRPr kumimoji="0" sz="3000" b="1" kern="1200" cap="small" baseline="0">
                <a:solidFill>
                  <a:schemeClr val="tx2"/>
                </a:solidFill>
                <a:latin typeface="Calibri" pitchFamily="34" charset="0"/>
                <a:ea typeface="+mj-ea"/>
                <a:cs typeface="Calibri" pitchFamily="34" charset="0"/>
              </a:defRPr>
            </a:lvl1pPr>
          </a:lstStyle>
          <a:p>
            <a:r>
              <a:rPr lang="en-GB" altLang="en-GB" sz="5400" dirty="0" smtClean="0">
                <a:solidFill>
                  <a:schemeClr val="bg1"/>
                </a:solidFill>
              </a:rPr>
              <a:t>Agent Networks</a:t>
            </a:r>
            <a:endParaRPr lang="en-GB" altLang="en-GB" sz="5400" dirty="0">
              <a:solidFill>
                <a:schemeClr val="bg1"/>
              </a:solidFill>
            </a:endParaRPr>
          </a:p>
        </p:txBody>
      </p:sp>
      <p:sp>
        <p:nvSpPr>
          <p:cNvPr id="12" name="TextBox 11"/>
          <p:cNvSpPr txBox="1"/>
          <p:nvPr/>
        </p:nvSpPr>
        <p:spPr>
          <a:xfrm>
            <a:off x="4788024" y="2204864"/>
            <a:ext cx="3275856" cy="4708981"/>
          </a:xfrm>
          <a:prstGeom prst="rect">
            <a:avLst/>
          </a:prstGeom>
          <a:noFill/>
        </p:spPr>
        <p:txBody>
          <a:bodyPr wrap="square" numCol="1" rtlCol="0">
            <a:spAutoFit/>
          </a:bodyPr>
          <a:lstStyle/>
          <a:p>
            <a:r>
              <a:rPr lang="en-GB" sz="2200" dirty="0" smtClean="0"/>
              <a:t>SolarAid also distribute solar lights through entrepreneurs – people we call agents. This is great because they:</a:t>
            </a:r>
          </a:p>
          <a:p>
            <a:pPr marL="285750" indent="-285750" fontAlgn="base">
              <a:buFont typeface="Arial" panose="020B0604020202020204" pitchFamily="34" charset="0"/>
              <a:buChar char="•"/>
            </a:pPr>
            <a:r>
              <a:rPr lang="en-GB" altLang="en-GB" sz="2200" dirty="0" smtClean="0"/>
              <a:t>Create jobs </a:t>
            </a:r>
            <a:r>
              <a:rPr lang="en-GB" altLang="en-GB" sz="2200" dirty="0"/>
              <a:t>in local communities</a:t>
            </a:r>
          </a:p>
          <a:p>
            <a:pPr marL="285750" indent="-285750" fontAlgn="base">
              <a:buFont typeface="Arial" panose="020B0604020202020204" pitchFamily="34" charset="0"/>
              <a:buChar char="•"/>
            </a:pPr>
            <a:r>
              <a:rPr lang="en-GB" altLang="en-GB" sz="2200" dirty="0" smtClean="0"/>
              <a:t>Get SolarAid in more </a:t>
            </a:r>
            <a:r>
              <a:rPr lang="en-GB" altLang="en-GB" sz="2200" dirty="0"/>
              <a:t>and more remote areas</a:t>
            </a:r>
          </a:p>
          <a:p>
            <a:pPr marL="285750" indent="-285750" fontAlgn="base">
              <a:buFont typeface="Arial" panose="020B0604020202020204" pitchFamily="34" charset="0"/>
              <a:buChar char="•"/>
            </a:pPr>
            <a:r>
              <a:rPr lang="en-GB" altLang="en-GB" sz="2200" dirty="0"/>
              <a:t>Encourage passionate solar people to help promote lights </a:t>
            </a:r>
          </a:p>
          <a:p>
            <a:endParaRPr dirty="0"/>
          </a:p>
          <a:p>
            <a:endParaRPr dirty="0"/>
          </a:p>
        </p:txBody>
      </p:sp>
    </p:spTree>
    <p:extLst>
      <p:ext uri="{BB962C8B-B14F-4D97-AF65-F5344CB8AC3E}">
        <p14:creationId xmlns:p14="http://schemas.microsoft.com/office/powerpoint/2010/main" val="34741009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873" y="1964756"/>
            <a:ext cx="7772400" cy="1470025"/>
          </a:xfrm>
        </p:spPr>
        <p:txBody>
          <a:bodyPr>
            <a:normAutofit/>
          </a:bodyPr>
          <a:lstStyle/>
          <a:p>
            <a:r>
              <a:rPr lang="en-US" dirty="0" smtClean="0"/>
              <a:t>Appropriate Funding</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srcRect l="2965"/>
          <a:stretch>
            <a:fillRect/>
          </a:stretch>
        </p:blipFill>
        <p:spPr>
          <a:xfrm>
            <a:off x="108744" y="1916832"/>
            <a:ext cx="9035256" cy="3990570"/>
          </a:xfrm>
          <a:prstGeom prst="rect">
            <a:avLst/>
          </a:prstGeom>
        </p:spPr>
      </p:pic>
    </p:spTree>
    <p:extLst>
      <p:ext uri="{BB962C8B-B14F-4D97-AF65-F5344CB8AC3E}">
        <p14:creationId xmlns:p14="http://schemas.microsoft.com/office/powerpoint/2010/main" val="1195294595"/>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37873</TotalTime>
  <Words>622</Words>
  <Application>Microsoft Office PowerPoint</Application>
  <PresentationFormat>On-screen Show (4:3)</PresentationFormat>
  <Paragraphs>100</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Oriel</vt:lpstr>
      <vt:lpstr>Custom Design</vt:lpstr>
      <vt:lpstr>SolarAid      Bringing light to rural Africa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Appropriate Funding</vt:lpstr>
      <vt:lpstr>PowerPoint Presentation</vt:lpstr>
      <vt:lpstr>We are leading the way for others to join in – look at the countries SunnyMoney works in already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Gerrard Graf</dc:creator>
  <cp:lastModifiedBy>Grace Power</cp:lastModifiedBy>
  <cp:revision>809</cp:revision>
  <cp:lastPrinted>2013-06-20T07:59:48Z</cp:lastPrinted>
  <dcterms:created xsi:type="dcterms:W3CDTF">2011-12-12T16:39:26Z</dcterms:created>
  <dcterms:modified xsi:type="dcterms:W3CDTF">2015-05-13T15:39:05Z</dcterms:modified>
</cp:coreProperties>
</file>